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313" r:id="rId4"/>
    <p:sldId id="314" r:id="rId5"/>
    <p:sldId id="344" r:id="rId6"/>
    <p:sldId id="349" r:id="rId7"/>
    <p:sldId id="345" r:id="rId8"/>
    <p:sldId id="351" r:id="rId9"/>
    <p:sldId id="350" r:id="rId10"/>
    <p:sldId id="307" r:id="rId11"/>
    <p:sldId id="312" r:id="rId12"/>
    <p:sldId id="346" r:id="rId13"/>
    <p:sldId id="352" r:id="rId14"/>
    <p:sldId id="354" r:id="rId15"/>
    <p:sldId id="353" r:id="rId16"/>
    <p:sldId id="311" r:id="rId17"/>
    <p:sldId id="356" r:id="rId18"/>
    <p:sldId id="357" r:id="rId19"/>
    <p:sldId id="318" r:id="rId20"/>
    <p:sldId id="321" r:id="rId21"/>
    <p:sldId id="322" r:id="rId22"/>
    <p:sldId id="323" r:id="rId23"/>
    <p:sldId id="324" r:id="rId24"/>
    <p:sldId id="325" r:id="rId25"/>
    <p:sldId id="326" r:id="rId26"/>
    <p:sldId id="358" r:id="rId27"/>
    <p:sldId id="309" r:id="rId28"/>
    <p:sldId id="334" r:id="rId29"/>
    <p:sldId id="342" r:id="rId30"/>
    <p:sldId id="336" r:id="rId31"/>
    <p:sldId id="308" r:id="rId32"/>
    <p:sldId id="359" r:id="rId33"/>
    <p:sldId id="341" r:id="rId34"/>
    <p:sldId id="337" r:id="rId35"/>
    <p:sldId id="343" r:id="rId36"/>
    <p:sldId id="262" r:id="rId37"/>
    <p:sldId id="26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04"/>
    <p:restoredTop sz="95018"/>
  </p:normalViewPr>
  <p:slideViewPr>
    <p:cSldViewPr snapToGrid="0" snapToObjects="1">
      <p:cViewPr varScale="1">
        <p:scale>
          <a:sx n="120" d="100"/>
          <a:sy n="120" d="100"/>
        </p:scale>
        <p:origin x="2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20:50:13.959"/>
    </inkml:context>
    <inkml:brush xml:id="br0">
      <inkml:brushProperty name="width" value="0.05" units="cm"/>
      <inkml:brushProperty name="height" value="0.05" units="cm"/>
      <inkml:brushProperty name="color" value="#E71224"/>
    </inkml:brush>
  </inkml:definitions>
  <inkml:trace contextRef="#ctx0" brushRef="#br0">1200 1 24575,'-26'6'0,"-15"5"0,-18 4 0,-23 7 0,-11 5 0,42-13 0,0 1 0,-43 14 0,20-1 0,21 0 0,18 1 0,-6-4 0,-16-3 0,-9-7 0,2-5 0,5-2 0,3 2 0,0 2 0,2-1 0,12-2 0,21-3 0,7-2 0,12-2 0,-2 1 0,2-2 0,0 0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20:50:15.229"/>
    </inkml:context>
    <inkml:brush xml:id="br0">
      <inkml:brushProperty name="width" value="0.05" units="cm"/>
      <inkml:brushProperty name="height" value="0.05" units="cm"/>
      <inkml:brushProperty name="color" value="#E71224"/>
    </inkml:brush>
  </inkml:definitions>
  <inkml:trace contextRef="#ctx0" brushRef="#br0">1 0 24575,'13'1'0,"17"2"0,12 3 0,5 2 0,-3 0 0,-10-2 0,-5-1 0,3 4 0,8 6 0,11 4 0,5 0 0,-6-3 0,-7-2 0,2 3 0,15 9 0,9 4 0,-5-4 0,-19-8 0,-17-7 0,-2 2 0,7 4 0,4 2 0,-5-2 0,-9-6 0,-1 0 0,3 5 0,5 2 0,-1-1 0,-5-7 0,-5-4 0,1-1 0,-1 0 0,-4 1 0,-6-3 0,-6-1 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6:38:45.054"/>
    </inkml:context>
    <inkml:brush xml:id="br0">
      <inkml:brushProperty name="width" value="0.05" units="cm"/>
      <inkml:brushProperty name="height" value="0.05" units="cm"/>
      <inkml:brushProperty name="color" value="#CC0066"/>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5:52:57.920"/>
    </inkml:context>
    <inkml:brush xml:id="br0">
      <inkml:brushProperty name="width" value="0.05" units="cm"/>
      <inkml:brushProperty name="height" value="0.05" units="cm"/>
      <inkml:brushProperty name="color" value="#FFC114"/>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6T15:59:56.882"/>
    </inkml:context>
    <inkml:brush xml:id="br0">
      <inkml:brushProperty name="width" value="0.05" units="cm"/>
      <inkml:brushProperty name="height" value="0.05" units="cm"/>
      <inkml:brushProperty name="color" value="#FF0000"/>
    </inkml:brush>
  </inkml:definitions>
  <inkml:trace contextRef="#ctx0" brushRef="#br0">1 1239 24575,'3'-7'0,"0"-1"0,3-3 0,0 2 0,2-3 0,0 3 0,-1-2 0,1 4 0,-1-2 0,1 1 0,1-1 0,0 0 0,1 0 0,4-4 0,-2 3 0,4-4 0,5-2 0,-1 0 0,11-7 0,-7 6 0,0-3 0,-1 6 0,-8 2 0,3-1 0,-2 3 0,6-3 0,4-2 0,1 1 0,6-7 0,-2 2 0,8-7 0,3 1 0,-3 4 0,5-4 0,-12 7 0,2 1 0,-13 1 0,-1 3 0,-4 1 0,0-1 0,6-1 0,14-5 0,2 0 0,11-5 0,-5 3 0,0 1 0,-7 0 0,-8 4 0,-4 1 0,2-2 0,9-3 0,3-3 0,3 1 0,1 1 0,-6-1 0,1 2 0,-5-4 0,-4 7 0,1-1 0,3 4 0,7 1 0,9-3 0,-2 5 0,7-8 0,-13 6 0,10-5 0,-10 5 0,15-3 0,5 2 0,17-3 0,4 2 0,-11-1 0,3-4 0,-20 6 0,4-3 0,-10 8 0,-3-1 0,19 1 0,17 4 0,4-2 0,0 5 0,-30-3 0,-5 3 0,-8 0 0,24 0 0,13 1 0,15-1 0,-37 2 0,0 0 0,-1 1 0,1 1 0,1-1 0,0 1 0,0-1 0,-1 1 0,-2 2 0,0 0 0,41-1 0,-41 1 0,1 0 0,32 2 0,-37-4 0,-2 1 0,23 2 0,20 3 0,-14 0 0,-24-4 0,1 0 0,44 4 0,-8-5 0,-15 2 0,-22-5 0,-16 3 0,0 0 0,-10 0 0,14-1 0,11 2 0,1-3 0,3 1 0,-16-2 0,-6 2 0,-2-2 0,12 2 0,16 0 0,9 1 0,19 0 0,-7-1 0,-4-2 0,-20 0 0,1 2 0,-7 1 0,14 1 0,-3-1 0,-10-1 0,-3-2 0,-7 0 0,-2 0 0,-5 0 0,-2 2 0,1-2 0,0 4 0,0-4 0,-11 2 0,-8-2 0,-9 0 0,3 0 0,6 0 0,16 0 0,12 0 0,8 0 0,-2 0 0,3 0 0,-10 0 0,18 0 0,6 0 0,19 2 0,-32-2 0,2 1 0,3 1 0,0 1 0,5-3 0,-1 1 0,-4 0 0,-2 0 0,37-1 0,5 0 0,-50 0 0,2 0 0,8 3 0,3 0 0,3-3 0,0 1 0,-6 3 0,1 0 0,7-2 0,1-1 0,-6 1 0,0-1-208,8 2 1,1 0 207,2-1 0,-2-1 0,-11 2 0,0 0 0,10 2 0,0-1 0,-11-1 0,1-2 0,10 1 0,0-1 0,-8-1 0,-2-1 0,-6 1 0,0 0 0,0 1 0,-1 1 0,-1-1 0,1 1 0,6 0 0,2 1 0,-3-1 0,1-1 0,7 1 0,0-1 0,-7 1 0,1-1 0,5 0 0,-1 1 0,-10-1 0,-3 0 0,38 3 0,-6 0 0,3-1 415,12 0-415,1 0 0,-17-3 0,-16 1 0,-15 0 0,-10 4 0,0 1 0,-8 2 0,11 6 0,-10-2 0,3 2 0,-14-2 0,-8-4 0,-6 2 0,-1 5 0,1 6 0,3 6 0,-3-3 0,0-3 0,-6-9 0,-2-3 0,-1-4 0,0 2 0,-3 2 0,0 7 0,-4 5 0,2-1 0,-1-1 0,1-3 0,-1 2 0,-2-1 0,2 0 0,-1-4 0,1-1 0,-1 0 0,0-2 0,2 0 0,-2-2 0,1-2 0,-7 3 0,-9-1 0,-8 5 0,-6-2 0,-8 3 0,1 1 0,-8 0 0,3-1 0,-6-1 0,5 0 0,-5-4 0,3-1 0,8-4 0,-1 0 0,4 2 0,-1-1 0,-3 2 0,8-2 0,-7 1 0,5-4 0,-8 1 0,4 0 0,2-1 0,-4 3 0,-7-4 0,-15 8 0,-8-8 0,0 5 0,-9-5 0,1 1 0,-16-5 0,45 3 0,0 0 0,-42-3 0,43 4 0,0 1 0,-34-2 0,-6 3 0,13-3 0,12 0 0,13 0 0,9 2 0,-3-2 0,-3 2 0,-4-2 0,-14 0 0,2 0 0,-10 0 0,7 2 0,4-2 0,-2 3 0,1-3 0,0 0 0,-4 0 0,11 0 0,-12 0 0,12 0 0,-8 0 0,14 0 0,0 0 0,3 2 0,-5 0 0,-3 1 0,1-1 0,-3-2 0,11 0 0,-4 2 0,6-2 0,3 4 0,-12-4 0,0 2 0,-9-2 0,0 0 0,7 0 0,-12 0 0,4 0 0,-8 2 0,-7 1 0,13 0 0,-17 1 0,11-3 0,-13 1 0,6 0 0,-9-1 0,8 1 0,-16-4 0,0 1 0,45 0 0,1 0 0,-43 1 0,43-2 0,0 1 0,-36-2 0,35 0 0,-1 0 0,4 0 0,0 1 0,-44-1 0,43 0 0,1 1 0,-40-1 0,-6-3 0,4 1 0,15-2 0,-8 4 0,7-6 0,30 8 0,-2 1 0,-3-4 0,0 0 0,-2 3 0,0-1 0,-8-1 0,0 0 0,13 0 0,1 1-3392,-5-1 0,0 0 3392,-41 0 0,15 1 0,-9 2 0,12 0 0,-15 0 0,3 0 0,33 0 0,1 0 0,-33 2 0,2 1 6784,16 6-6784,28-1 0,-8 5 0,4 6 0,-3 1 0,-15 7 0,12 1 0,-10 4 0,10-2 0,-2 0 0,13-9 0,5-4 0,6 2 0,2-3 0,-4 3 0,-2-4 0,2 0 0,-2 5 0,6-5 0,-2 4 0,4-3 0,4-3 0,-4 7 0,-2-3 0,-6 9 0,-4 1 0,7 0 0,-2 2 0,-4 1 0,-1 2 0,-15 5 0,7-9 0,-7 4 0,7-7 0,4-4 0,-6 2 0,10-8 0,-12 2 0,-2-4 0,-7 1 0,4-3 0,-3 2 0,15-4 0,-5 0 0,2-2 0,4-4 0,-8 1 0,-12-2 0,-7-1 0,-19 3 0,10-1 0,-15 0 0,17-1 0,0-2 0,18-2 0,13 0 0,-1-2 0,11 2 0,-8-4 0,11 4 0,7-3 0,6 1 0,9-1 0,1-3 0,-1-7 0,2 1 0,-2-5 0,3-3 0,-2-3 0,-2-6 0,5 5 0,0 1 0,5 6 0,-1-2 0,3-1 0,-2 0 0,1-6 0,0 3 0,-1-7 0,7 3 0,1 0 0,4-3 0,-1 0 0,-1 0 0,-3 5 0,0 5 0,-3 6 0,1 4 0,-2 4 0,4 1 0,1 1 0,3-1 0,-2-3 0,0 1 0,-6 2 0,1-1 0,-1 5 0,2-1 0,2 2 0,2-4 0,0 1 0,-3 1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6T15:59:56.883"/>
    </inkml:context>
    <inkml:brush xml:id="br0">
      <inkml:brushProperty name="width" value="0.05" units="cm"/>
      <inkml:brushProperty name="height" value="0.05" units="cm"/>
      <inkml:brushProperty name="color" value="#FF0000"/>
    </inkml:brush>
  </inkml:definitions>
  <inkml:trace contextRef="#ctx0" brushRef="#br0">1253 30 24575,'-20'-10'0,"6"1"0,4 6 0,4 1 0,0 1 0,-3 0 0,-7 1 0,-15 0 0,-15 2 0,-27-1 0,-3 1 0,-2-2 0,18-2 0,12 0 0,19-1 0,6 2 0,-5 1 0,-4 0 0,-23 0 0,3 0 0,-9 0 0,12 2 0,3-2 0,-1 4 0,-3 2 0,-6 4 0,8 2 0,14 0 0,18-4 0,10 2 0,0 1 0,-1 7 0,-3 1 0,-6 5 0,-1 0 0,-2 4 0,7-5 0,2 0 0,2-2 0,1 1 0,-2 2 0,6-2 0,0 1 0,3 1 0,0-1 0,2 0 0,2-7 0,3 0 0,3 0 0,7 2 0,5-1 0,8-2 0,13 1 0,11-5 0,20 8 0,1-6 0,-10 1 0,-8-1 0,-11 0 0,-1 0 0,16 0 0,-4-2 0,30 1 0,-37-4 0,1 1 0,8 4 0,0 0 0,-2 1 0,-3 1 0,38 17 0,-19-6 0,-12-2 0,7-2 0,9 0 0,-4 2 0,20 0 0,-23 0 0,4 0 0,-23-7 0,-11-2 0,-8-8 0,4 2 0,0-3 0,4 0 0,2 3 0,-2 0 0,5 3 0,-7 0 0,3-2 0,-3 1 0,11 4 0,6 2 0,12 8 0,1 0 0,-6-1 0,7 4 0,-11-6 0,19 5 0,-16-8 0,17 3 0,-11-8 0,14 6 0,0-4 0,-10-2 0,1-4 0,-19-3 0,-3-3 0,-13 0 0,-8-1 0,-2 2 0,4 1 0,2 2 0,6 0 0,4 0 0,-1-2 0,6 0 0,-2-4 0,-1 0 0,9 0 0,0-1 0,12 3 0,3-3 0,-9 1 0,4-2 0,-12 0 0,0 0 0,-7 0 0,-8 0 0,2 0 0,-1 1 0,10 0 0,11 1 0,5-4 0,5-1 0,-7 0 0,3 1 0,-6 2 0,-3 0 0,-5-2 0,-6 2 0,0-4 0,-2 0 0,-5 0 0,5-2 0,-6 2 0,12 2 0,-3-2 0,-2 2 0,2-2 0,0-2 0,1-1 0,-3 1 0,-3 0 0,-6 2 0,3 2 0,-2-1 0,-3-1 0,-2-2 0,1-3 0,3 3 0,2-4 0,1 8 0,1-3 0,1 4 0,-2-4 0,-1 1 0,-5-4 0,-3-1 0,0 2 0,3-3 0,0 3 0,3-1 0,4 0 0,7-2 0,7-1 0,-6 0 0,3-1 0,-7 1 0,3-3 0,-3 3 0,-4-2 0,-7 5 0,7-2 0,8 2 0,10-1 0,12 0 0,-2-1 0,5 3 0,-8 2 0,-5 3 0,-15 2 0,-1 0 0,-2 0 0,17 0 0,5 0 0,4 0 0,2-2 0,0 1 0,-2-1 0,9 2 0,-12 0 0,18 0 0,2 0 0,10 2 0,-5-1 0,-15 1 0,1 1 0,-1 2 0,15 1 0,9-1-6784,-14-3 6784,6-2 0,-29 2 0,-1-2 0,-13 2 0,-9-2 0,11 0 0,9 3 6784,17 0-6784,18-1 0,-13 1 0,7-3 0,-20 0 0,2 0 0,-10 0 0,9 0 0,2 2 0,12-1 0,0 1 0,-12-2 0,8 0 0,-6 2 0,13-1 0,-1 1 0,-9-2 0,-3 2 0,-13-1 0,-1 1 0,-10 0 0,-3-2 0,6 2 0,-1-2 0,2 0 0,-1 0 0,-10 0 0,-2 0 0,-5 0 0,-4-2 0,-3 1 0,-6-4 0,0 1 0,1-3 0,-1 1 0,-1 0 0,-6 0 0,-1 1 0,-1 0 0,-1 0 0,0-1 0,-4-2 0,2-4 0,-1-1 0,3-2 0,-5 0 0,-1-2 0,-4 0 0,-1-2 0,0 2 0,-1 1 0,0 0 0,-1 2 0,0-2 0,-1 3 0,0 1 0,1-2 0,-3-8 0,1-2 0,-2-10 0,0 9 0,1-1 0,-9 6 0,4 2 0,-4 4 0,6 3 0,2 4 0,0-2 0,-6 1 0,0-1 0,-12-2 0,4 0 0,-14-2 0,1-2 0,2 4 0,-2-4 0,10 1 0,-3 3 0,-2-4 0,4 7 0,-10-2 0,-1 1 0,-8 0 0,-2 1 0,7 2 0,-5-1 0,5 0 0,-10-1 0,5 0 0,-2 5 0,0-2 0,2 3 0,-5-1 0,3 0 0,5 1 0,-2-1 0,2 2 0,0 1 0,-11-2 0,12 1 0,-17-1 0,2 2 0,-20-2 0,-1 1 0,2-1 0,8 0 0,3 1 0,0-1 0,-1 2 0,5 2 0,-10-1 0,1 1 0,-22-2 0,10 0 0,-8 0 0,16 0 0,-9 0 0,20 2 0,-2-2 0,12 2 0,-5-2 0,-4-2 0,-1 1 0,10-1 0,4 2 0,3 2 0,-3-1 0,-4 0 0,6-1 0,-3 0 0,5 0 0,-4 0 0,4 0 0,-1 0 0,-5 0 0,-5-2 0,-9 2 0,-8-2 0,13 2 0,-1 0 0,13 0 0,2 0 0,1 0 0,0 0 0,-7 0 0,-10 0 0,-14 0 0,-3 0 0,0-2 0,13 1 0,2-1 0,6 2 0,3 0 0,-8 2 0,7-1 0,-9 1 0,7-2 0,6 0 0,2 2 0,4-2 0,-2 4 0,-3-4 0,0 4 0,-16-4 0,-7 2 0,-11 0 0,7-1 0,18 1 0,7-2 0,7 2 0,-16-1 0,-7 3 0,-2-2 0,-14 6 0,7-3 0,-17 7 0,41-7 0,0 0 0,-44 5 0,41-5 0,0-1 0,-33 1 0,-9-2 0,28 1 0,7-3 0,15 2 0,3-2 0,-15 0 0,-6-1 0,1 0 0,-1 0 0,12 2 0,-5 3 0,10-1 0,-9 3 0,9-3 0,-5 0 0,5 2 0,6-1 0,0 2 0,-5-2 0,-4 3 0,-8-3 0,5 1 0,2-1 0,11 0 0,1-2 0,7 0 0,5-3 0,1 2 0,-3-2 0,-1 2 0,-5-1 0,3 0 0,-2 0 0,-1-1 0,-5 0 0,0 0 0,3 0 0,-5 0 0,2 0 0,-5 0 0,-3-1 0,9 0 0,0-1 0,5 0 0,-1 2 0,0-2 0,-1 0 0,8 2 0,-5-3 0,3 0 0,-5 0 0,-6-1 0,9 1 0,1 0 0,15 3 0,7-3 0,-4 3 0,-2-5 0,-14 5 0,-9-7 0,2 4 0,-8-3 0,9 4 0,-5-5 0,-15 2 0,9-6 0,-11 3 0,12-1 0,6 3 0,3-3 0,4 3 0,-7-7 0,-5 2 0,-1-3 0,7 4 0,11 2 0,6 2 0,2-1 0,-1 1 0,-8-7 0,3 6 0,-4-4 0,7 6 0,9 1 0,3-1 0,0 0 0,-8-11 0,-7 5 0,3-5 0,3 9 0,10 1 0,2 2 0,0 1 0,-3-5 0,-7 3 0,5-2 0,-4 1 0,8 1 0,1 1 0,-2-1 0,0-1 0,-2 1 0,2-1 0,3 1 0,0 1 0,-1-4 0,-1 3 0,0 0 0,4 2 0,0-1 0,-1-3 0,-4 1 0,1-3 0,-2 0 0,3 2 0,0 1 0,3 2 0,-1 1 0,0-1 0,-4-1 0,0-3 0,0 3 0,0 0 0,1 0 0,-4 1 0,0-4 0,-2 2 0,-1-2 0,4 1 0,-1 1 0,5-2 0,-2 2 0,1 0 0,0-1 0,0-1 0,-3-3 0,1 2 0,1 1 0,4 3 0,4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6T15:59:56.884"/>
    </inkml:context>
    <inkml:brush xml:id="br0">
      <inkml:brushProperty name="width" value="0.05" units="cm"/>
      <inkml:brushProperty name="height" value="0.05" units="cm"/>
      <inkml:brushProperty name="color" value="#FF0000"/>
    </inkml:brush>
  </inkml:definitions>
  <inkml:trace contextRef="#ctx0" brushRef="#br0">584 1229 24575,'-28'3'0,"-5"6"0,-20 10 0,6 5 0,-21 24 0,8 9 0,27-20 0,1 3 0,-27 38 0,21-14 0,1-4 0,15-15 0,-1 4 0,6-5 0,3 0 0,6 2 0,0-8 0,6 1 0,0-14 0,5 1 0,-1-10 0,3 0 0,1-6 0,-1 0 0,11 3 0,3 1 0,14 6 0,8-4 0,3 0 0,35 1 0,14 0 0,-30-7 0,4 0 0,2 0 0,-1-1 0,-6-2 0,-1-1 0,-2 1 0,-1 0 0,-4-5 0,-2-1 0,2 3 0,-1 0 0,7-4 0,-1 0 0,-7 2 0,0-1 0,11-1 0,1 0 0,-5 0 0,0 0 0,5-1 0,-2-1 0,37-2 0,-22-5 0,-23-2 0,1-3 0,7 3 0,2-1 0,-3 7 0,-7-1 0,-8 4 0,4-4 0,-7-4 0,21-5 0,8-4 0,-20 10 0,3 1 0,4 1 0,0 1 0,2 2 0,0 2 0,-2-2 0,-3 0 0,-2 0 0,-3-1 0,44-6 0,-2-7 0,-12 5 0,6-7 0,-38 11 0,1 1 0,10-2 0,2 0 0,4 1 0,0 0 0,-5 0 0,0 0 0,7-4 0,0-1 0,-10 1 0,-1-1 0,2-3 0,-3-1 0,30-11 0,-13 0 0,-6 7 0,10-2 0,11 3 0,-10 1 0,-30 6 0,0-1 0,46-16 0,-38 11 0,1-1 0,1 0 0,-1 1 0,-4 2 0,0 1 0,3-3 0,-1 0 0,37-10 0,-39 12 0,0 0 0,-4 0 0,-1 0 0,44-14 0,-37 9 0,1 0 0,-4 3 0,1-1 0,16-6 0,1 0 0,-5 5 0,-1 1 0,-6 2 0,-2 2 0,-5 3 0,-3 1 0,20-4 0,-6-1 0,-18 6 0,-5-2 0,-2 2 0,13 2 0,6-3 0,17 3 0,-17-1 0,7 3 0,-22 1 0,-1 2 0,-8 0 0,-1 3 0,1 0 0,10 1 0,4-4 0,0-1 0,4-1 0,-4 3 0,11 3 0,-1 1 0,2-2 0,10-1 0,-4 0 0,16-1 0,-6 1 0,7 0 0,-7 1 0,13 0 0,12 1 0,-43-1 0,1-1 0,-3 2 0,1-1 0,1 1 0,0-1 0,43-3 0,-1 2 0,-2 0 0,-14-1 0,17 1 0,-6-5 0,-42 5 0,0 0 0,32-5 0,-1 5 0,-15 1 0,21 0 0,-2-1 0,-3-2 0,-31 3 0,2 1 0,-2 0 0,-1 0 0,4 1 0,0 0 0,2-1 0,-4 0 0,19 0 0,-1-3 0,-16 1 0,-5 1 0,-2-2 0,-11 4 0,2-2 0,1 2 0,3-2 0,2 1 0,-7 0 0,3 1 0,-8-2 0,9 2 0,4-2 0,6 0 0,13 1 0,2-1 0,-6 0 0,-10 0 0,-15-1 0,-11 1 0,0-2 0,0 4 0,-1-2 0,10-1 0,1 0 0,-2-2 0,-2 0 0,-14 1 0,-4 1 0,-1-1 0,1 2 0,8-6 0,0 2 0,10-3 0,-8 3 0,0-1 0,-11-1 0,-5 2 0,-1-4 0,-3 0 0,2-3 0,-2 0 0,-1 0 0,-1-2 0,-2-1 0,0-3 0,0 4 0,1-2 0,-2 3 0,2-2 0,-1-2 0,-1 1 0,-1-1 0,-3 2 0,-6-5 0,2 3 0,-2-1 0,2 2 0,1 2 0,-1 1 0,1-3 0,-2 3 0,-4-2 0,-7-5 0,-3 4 0,-2-4 0,0 7 0,2 0 0,-5-3 0,-7 1 0,-14-3 0,-5 3 0,8 4 0,-5 0 0,-7-2 0,-6 0-410,3 1 1,-6 1-1,2 0 410,-17-3 0,0 2 0,-13 0 0,4 4-7,34 5 1,4 2 6,1 0 0,2 1 0,-48 1 0,4-3 0,36-1 0,-3 0-248,-5-2 1,-1 1 247,-2 0 0,-1 0 0,-2 2 0,1 0 0,13 3 0,2 0 1196,-33 2-1196,2 1 0,-8 3 0,39-5 0,-2 1 0,-1-1 0,0 0 0,-8 1 0,1-1 0,12 1 0,2-1 6,-3 2 1,1 0-7,-32 7 0,18-2 0,-9 1 528,4 1-528,-10-7 0,-7 4 0,16-6 0,-22 1 0,49-2 0,-3 0 0,-10 1 0,-2 1 0,3-1 0,-2 1-403,-14 1 0,-2 1 403,3-1 0,0 0 0,-15-1 0,0 0 0,11-1 0,4 1 0,15 0 0,4 0 0,-34 1 0,21 4 0,-7-2 0,-8 5 0,10-2 0,-15 7 0,-6-1 0,37-3 0,-3 1 0,-8 0 0,-1-1 0,4 3 0,0-1 71,-6-1 0,-1-1-71,4 1 0,-2 0 0,-14 0 0,-2 1 0,2 0 0,0 1 0,3-3 0,1-1 0,0 2 0,1-2 0,11-3 0,1-1 0,-7 2 0,1 0 0,4-1 0,2-1 0,7-2 0,2 1 0,-1 1 0,3-1 0,-37 3 0,13 4 0,19 0 0,7 1 0,3-2 664,-12 3-664,-12-6 0,-9 1 0,31-5 0,0 0 0,-41 5 0,43-3 0,1 1 0,-33 11-6784,0 1 6784,4 3 0,32-11 0,-3 0-58,-2-1 1,-2 0 57,-7 1 0,0 1 0,9-2 0,1 0 0,3 0 0,1 1 0,-36 10 0,2-1 6728,-5 1-6728,17-4 171,-11 6-171,3-5 0,-14 6 0,0-6 0,19-1 0,10-5 0,21 0 0,3-4 0,1 2 0,-10 1 0,-9 0 0,-8 1 0,8 1 0,14-4 0,10 3 0,2-2 0,-3 4 0,-7-4 0,4 1 0,-4-1 0,10 2 0,-5-2 0,0 1 0,-3-1 0,-11 3 0,0 4 0,1 0 0,4 7 0,9-4 0,-2 0 0,7-1 0,-4-5 0,5 1 0,4-6 0,1 1 0,-9 4 0,0 7 0,6-8 0,11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03:33:58.720"/>
    </inkml:context>
    <inkml:brush xml:id="br0">
      <inkml:brushProperty name="width" value="0.05" units="cm"/>
      <inkml:brushProperty name="height" value="0.05" units="cm"/>
      <inkml:brushProperty name="color" value="#00B050"/>
    </inkml:brush>
  </inkml:definitions>
  <inkml:trace contextRef="#ctx0" brushRef="#br0">1 1 24575,'5'23'0,"1"0"0,2 13 0,2 24 0,-3-21 0,1 13 0,-2-7 0,2 2 0,0 6 0,-3-6 0,-3-7 0,-2-12 0,1 16 0,3 1 0,0-18 0,-1 3 0,-1-20 0,-1 0 0,1 3 0,-1-5 0,0-3 0,0-4 0,1 3 0,5-2 0,-1 1 0,15-2 0,-7 0 0,11 0 0,1 0 0,43-1 0,0 0 0,-9-1 0,0 0 0,10 1 0,26-2 0,-50 2 0,8 0 0,-21 0 0,7 0 0,-17 0 0,15 0 0,-20 0 0,10 2 0,14-2 0,1 2 0,37-2 0,-30 0 0,16 0 0,-11 0 0,0 0 0,5 0 0,-7 0 0,0 0 0,7 0 0,-19 0 0,18 0 0,-18 0 0,14 0 0,-25-2 0,25 2 0,17-1 0,-18 1 0,27 0 0,-50 0 0,-8-1 0,-13 0 0,-2 0 0,30 1 0,-15 0 0,23 0 0,-32 0 0,4 0 0,-12-5 0,8-8 0,-8-1 0,1-7 0,-3 2 0,1 2 0,-3 0 0,-1 6 0,-1 1 0,0-12 0,0 8 0,-2-19 0,2 17 0,-2-6 0,1 8 0,0-7 0,1 8 0,0-15 0,-1 13 0,0-10 0,-3-5 0,3 7 0,-2-1 0,3 15 0,0 2 0,0-2 0,-1-13 0,1-7 0,-2-4 0,2 2 0,0 2 0,0 14 0,-1 1 0,0 13 0,-6-1 0,-7 1 0,-1-1 0,-12-1 0,7 3 0,-24 0 0,10 1 0,-31 0 0,28-1 0,-19 0 0,-14 4 0,-27-3 0,0 3 0,33-5 0,3 0 0,1 1 0,-14-2 0,20 5 0,-17 0 0,9 0 0,-14 1 0,35-3 0,2 1 0,11-1 0,-35 1 0,23-2 0,-37 3 0,42-2 0,-3 0 0,5-1 0,-34 0 0,9 2 0,-10-2 0,28 2 0,19-2 0,-43-2 0,35 2 0,-33-2 0,51 2 0,2 0 0,-5 0 0,3 0 0,-23 0 0,14 0 0,-12 0 0,16 1 0,5 0 0,-7 0 0,3-1 0,-5 0 0,4 0 0,7 0 0,1 0 0,4 0 0,-2 0 0,3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3T03:33:58.722"/>
    </inkml:context>
    <inkml:brush xml:id="br0">
      <inkml:brushProperty name="width" value="0.05" units="cm"/>
      <inkml:brushProperty name="height" value="0.05" units="cm"/>
      <inkml:brushProperty name="color" value="#0070C0"/>
    </inkml:brush>
  </inkml:definitions>
  <inkml:trace contextRef="#ctx0" brushRef="#br0">467 37 24575,'-6'-2'0,"2"-1"0,-3 2 0,-7-2 0,-29-4 0,15 3 0,-47-6 0,48 8 0,-21-3 0,20 5 0,8 1 0,-1 1 0,-4 6 0,8 2 0,-2 3 0,4 4 0,9-7 0,-3 5 0,0 6 0,2-6 0,-1 8 0,1 6 0,2 7 0,-1 4 0,2 2 0,1-20 0,0 9 0,1-15 0,1 5 0,1-11 0,0 1 0,1 3 0,0 9 0,0-4 0,0 6 0,0-12 0,2 4 0,-2-7 0,2 2 0,-2-8 0,1 5 0,0-1 0,4 10 0,-3-5 0,5 3 0,9 7 0,-5-9 0,7 8 0,-11-11 0,5-1 0,-5-3 0,9 1 0,-7-5 0,2-1 0,15 4 0,-2-1 0,28 4 0,-21-4 0,3-1 0,-17-3 0,-11-1 0,4 0 0,-4 0 0,6-1 0,-3 0 0,2-1 0,-5 0 0,-1-1 0,2-1 0,0 1 0,-1-3 0,3 1 0,-3-1 0,15-10 0,-12 8 0,11-11 0,-15 10 0,8-9 0,-5 6 0,1-2 0,-5 4 0,2-1 0,-3-1 0,4-9 0,-4 10 0,-1-7 0,-1 8 0,0 1 0,3-15 0,-1-1 0,1-4 0,-3 7 0,1 9 0,-3-1 0,1-1 0,-1 0 0,-1-6 0,-1 10 0,1-5 0,-2-3 0,2 6 0,-1-5 0,-1 7 0,2 8 0,-2-6 0,0 3 0,-4-7 0,4 6 0,-7-8 0,7 9 0,-3-3 0,0 2 0,-6-4 0,3 4 0,-1-4 0,4 6 0,2 0 0,-6-7 0,4 5 0,-4-7 0,6 9 0,-1 0 0,2 2 0,0 2 0,-1-3 0,1 0 0,2 1 0,-1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13B82-5A3E-F349-A6EA-85EF60E0B341}"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881CF-809C-464D-A4A1-1107EC959004}" type="slidenum">
              <a:rPr lang="en-US" smtClean="0"/>
              <a:t>‹#›</a:t>
            </a:fld>
            <a:endParaRPr lang="en-US"/>
          </a:p>
        </p:txBody>
      </p:sp>
    </p:spTree>
    <p:extLst>
      <p:ext uri="{BB962C8B-B14F-4D97-AF65-F5344CB8AC3E}">
        <p14:creationId xmlns:p14="http://schemas.microsoft.com/office/powerpoint/2010/main" val="124054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eeac5f3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eeac5f3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eeac5f39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eeac5f39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7FFF-40DE-C74F-8ED1-512C775F06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702097-3BC4-4C4F-B330-00BC3BFC2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84338-846A-3146-85D5-79CD25E123F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B463E70F-66DC-404E-A3CA-AD465F9FA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E3438-EC31-6745-8484-6F1DB66D42A0}"/>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10028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CF49-3E52-6D4B-B434-FCAF764B4D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F36675-6B41-044C-AE70-4D612384B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9C547-A720-EA4F-B19C-CEC5D3C0B488}"/>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F5B3AA3-9D36-8C40-8BD7-093B82A71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0E041-0519-DD48-81D8-37108F821CE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75538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3F421-B8AA-6945-B269-AF7908AE4E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67E2B6-8AA1-5E4D-BCFE-36A4BBDC6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D23FA-97E9-5649-A5FB-7968F6C0009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70A21306-49F3-674D-A257-6935DF09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8C8E9-EC44-C342-971B-59A608A67662}"/>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47501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451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828E-07BE-F34C-A1D1-41380B689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FC4EF-47FB-474F-AD03-4236D2859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39D62-578C-5C41-98D0-35995E9F122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D64F9D38-7B27-584A-A5C1-DD4B79554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11C3D-019B-EC4E-BEF5-85021839D12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68007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8D93-85A6-544D-86F2-60C9AAB41B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889479-4C8B-5141-9026-B98F8524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210CF-831A-E94F-AF2B-84082AC63030}"/>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0A22A28-DC06-E243-B94A-A90306413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A0719-8656-7B40-B2E3-198D8BC1454C}"/>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3174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9004-B727-B643-8E47-9CBFA28A1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38611-A08F-734E-8180-9B847AC68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22AA3-108F-1B40-823B-C28652FE8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4A4DF6-25BC-0D4D-BC69-06473C14F5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68396945-49E9-5C4F-83F1-86DE58135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24DBE-5C62-C643-8A60-4F0BE0B3CE69}"/>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24271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915A-70DD-2A4C-9730-6950C3743B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8414F-4B37-7948-8398-6286BA572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34BDA5-8F06-A94C-ABD9-2425F09237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33673B-2196-D642-AB1A-BF6AE895D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738DE-F6C1-FE40-835C-5059C9D28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94ABE1-6384-4249-BC1E-CC954F40E2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8" name="Footer Placeholder 7">
            <a:extLst>
              <a:ext uri="{FF2B5EF4-FFF2-40B4-BE49-F238E27FC236}">
                <a16:creationId xmlns:a16="http://schemas.microsoft.com/office/drawing/2014/main" id="{24430979-1A18-0449-83BF-8C9484380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E57C0C-C4C0-D04D-8A19-041B9070BD64}"/>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2652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0637-31FC-104F-8FDD-F3CB8C06EF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4316A4-981A-C241-9CF1-946DAB2B98AD}"/>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4" name="Footer Placeholder 3">
            <a:extLst>
              <a:ext uri="{FF2B5EF4-FFF2-40B4-BE49-F238E27FC236}">
                <a16:creationId xmlns:a16="http://schemas.microsoft.com/office/drawing/2014/main" id="{D484DD33-8922-A444-A3DF-4751E73293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6E350-96F6-E044-91D0-6F3956206CDA}"/>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02317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D23C8-8118-574C-90A9-7CE12142D533}"/>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3" name="Footer Placeholder 2">
            <a:extLst>
              <a:ext uri="{FF2B5EF4-FFF2-40B4-BE49-F238E27FC236}">
                <a16:creationId xmlns:a16="http://schemas.microsoft.com/office/drawing/2014/main" id="{6C2F6D58-EC2B-2043-AF05-7035294C2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99602-6939-C64C-8B68-EA8ABABC116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79352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879E-FE81-E740-88B1-CEDBB4BF9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B34894-703C-BF41-8509-BCA32D735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DE071-EE27-454D-ADA6-9A722B512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1D8EC-20F7-1E4B-96EF-CF89F800D034}"/>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130B390A-375A-CF49-BCEE-1BA452996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FC12E-B718-274C-81EE-6663102A3D8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64959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2F5C-6073-6D42-B415-8928AEE1E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E15FD1-52F4-324A-9056-F02071E10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604B4-C182-0741-A62F-0B1E7B0EA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25714-4BC1-1E42-997B-31E073452B2E}"/>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4274F067-A703-014D-8231-5D9974BAC9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78E52-E915-4643-91BF-10CD07A579D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03527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A3D46-BD23-1B47-8CC8-87463ACCF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BC9792-085C-8741-BDD4-7DA17B513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5E9B8-9ED6-584C-862E-36FC372E00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9BF48169-E04B-8040-BAF1-9F354E1DE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A2DD-5605-A24E-B207-5F8AE7C7A8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CE09-DD9D-1541-9E1B-C0CA2E91893D}" type="slidenum">
              <a:rPr lang="en-US" smtClean="0"/>
              <a:t>‹#›</a:t>
            </a:fld>
            <a:endParaRPr lang="en-US"/>
          </a:p>
        </p:txBody>
      </p:sp>
    </p:spTree>
    <p:extLst>
      <p:ext uri="{BB962C8B-B14F-4D97-AF65-F5344CB8AC3E}">
        <p14:creationId xmlns:p14="http://schemas.microsoft.com/office/powerpoint/2010/main" val="3518680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customXml" Target="../ink/ink6.xml"/><Relationship Id="rId4" Type="http://schemas.openxmlformats.org/officeDocument/2006/relationships/image" Target="../media/image1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customXml" Target="../ink/ink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9C59-4AC3-B542-B404-BC4FE402D386}"/>
              </a:ext>
            </a:extLst>
          </p:cNvPr>
          <p:cNvSpPr>
            <a:spLocks noGrp="1"/>
          </p:cNvSpPr>
          <p:nvPr>
            <p:ph type="ctrTitle"/>
          </p:nvPr>
        </p:nvSpPr>
        <p:spPr>
          <a:xfrm>
            <a:off x="391886" y="216395"/>
            <a:ext cx="6096000" cy="2387600"/>
          </a:xfrm>
        </p:spPr>
        <p:txBody>
          <a:bodyPr>
            <a:normAutofit/>
          </a:bodyPr>
          <a:lstStyle/>
          <a:p>
            <a:r>
              <a:rPr lang="en-US" sz="5400" dirty="0"/>
              <a:t>Crazy Horse!</a:t>
            </a:r>
          </a:p>
        </p:txBody>
      </p:sp>
      <p:sp>
        <p:nvSpPr>
          <p:cNvPr id="3" name="Subtitle 2">
            <a:extLst>
              <a:ext uri="{FF2B5EF4-FFF2-40B4-BE49-F238E27FC236}">
                <a16:creationId xmlns:a16="http://schemas.microsoft.com/office/drawing/2014/main" id="{753A0F15-B99A-F04E-A7AC-8703F19E8330}"/>
              </a:ext>
            </a:extLst>
          </p:cNvPr>
          <p:cNvSpPr>
            <a:spLocks noGrp="1"/>
          </p:cNvSpPr>
          <p:nvPr>
            <p:ph type="subTitle" idx="1"/>
          </p:nvPr>
        </p:nvSpPr>
        <p:spPr>
          <a:xfrm>
            <a:off x="740228" y="3289300"/>
            <a:ext cx="5838372" cy="1505362"/>
          </a:xfrm>
        </p:spPr>
        <p:txBody>
          <a:bodyPr>
            <a:normAutofit/>
          </a:bodyPr>
          <a:lstStyle/>
          <a:p>
            <a:r>
              <a:rPr lang="en-US" dirty="0"/>
              <a:t>Unit 4 – Probability, Day 2, 3 and 3.5</a:t>
            </a:r>
          </a:p>
          <a:p>
            <a:r>
              <a:rPr lang="en-US" dirty="0"/>
              <a:t>Your Out-of-Probability-Puns Professor Colton</a:t>
            </a:r>
          </a:p>
        </p:txBody>
      </p:sp>
      <p:pic>
        <p:nvPicPr>
          <p:cNvPr id="8" name="Picture 7" descr="A picture containing outdoor, sky, mountain&#10;&#10;Description automatically generated">
            <a:extLst>
              <a:ext uri="{FF2B5EF4-FFF2-40B4-BE49-F238E27FC236}">
                <a16:creationId xmlns:a16="http://schemas.microsoft.com/office/drawing/2014/main" id="{7C369F5F-72FE-14A8-8B64-90EFFF312A81}"/>
              </a:ext>
            </a:extLst>
          </p:cNvPr>
          <p:cNvPicPr>
            <a:picLocks noChangeAspect="1"/>
          </p:cNvPicPr>
          <p:nvPr/>
        </p:nvPicPr>
        <p:blipFill>
          <a:blip r:embed="rId2"/>
          <a:stretch>
            <a:fillRect/>
          </a:stretch>
        </p:blipFill>
        <p:spPr>
          <a:xfrm>
            <a:off x="7004050" y="702733"/>
            <a:ext cx="3879850" cy="5173133"/>
          </a:xfrm>
          <a:prstGeom prst="rect">
            <a:avLst/>
          </a:prstGeom>
        </p:spPr>
      </p:pic>
      <p:pic>
        <p:nvPicPr>
          <p:cNvPr id="9" name="Picture 8" descr="A picture containing text, sky, tree, outdoor&#10;&#10;Description automatically generated">
            <a:extLst>
              <a:ext uri="{FF2B5EF4-FFF2-40B4-BE49-F238E27FC236}">
                <a16:creationId xmlns:a16="http://schemas.microsoft.com/office/drawing/2014/main" id="{09B03855-4DC1-7C5A-341D-57B33A00D912}"/>
              </a:ext>
            </a:extLst>
          </p:cNvPr>
          <p:cNvPicPr>
            <a:picLocks noChangeAspect="1"/>
          </p:cNvPicPr>
          <p:nvPr/>
        </p:nvPicPr>
        <p:blipFill rotWithShape="1">
          <a:blip r:embed="rId3"/>
          <a:srcRect l="18319" t="14321" r="18319" b="50864"/>
          <a:stretch/>
        </p:blipFill>
        <p:spPr>
          <a:xfrm>
            <a:off x="9710519" y="4600200"/>
            <a:ext cx="1741253" cy="1275666"/>
          </a:xfrm>
          <a:prstGeom prst="rect">
            <a:avLst/>
          </a:prstGeom>
        </p:spPr>
      </p:pic>
      <p:pic>
        <p:nvPicPr>
          <p:cNvPr id="10" name="Picture 9" descr="A picture containing sky, outdoor, mountain, rock&#10;&#10;Description automatically generated">
            <a:extLst>
              <a:ext uri="{FF2B5EF4-FFF2-40B4-BE49-F238E27FC236}">
                <a16:creationId xmlns:a16="http://schemas.microsoft.com/office/drawing/2014/main" id="{176688F7-0DFF-A7C9-805F-03588E1937FA}"/>
              </a:ext>
            </a:extLst>
          </p:cNvPr>
          <p:cNvPicPr>
            <a:picLocks noChangeAspect="1"/>
          </p:cNvPicPr>
          <p:nvPr/>
        </p:nvPicPr>
        <p:blipFill>
          <a:blip r:embed="rId4"/>
          <a:stretch>
            <a:fillRect/>
          </a:stretch>
        </p:blipFill>
        <p:spPr>
          <a:xfrm>
            <a:off x="10282350" y="702733"/>
            <a:ext cx="1517764" cy="2023685"/>
          </a:xfrm>
          <a:prstGeom prst="rect">
            <a:avLst/>
          </a:prstGeom>
        </p:spPr>
      </p:pic>
    </p:spTree>
    <p:extLst>
      <p:ext uri="{BB962C8B-B14F-4D97-AF65-F5344CB8AC3E}">
        <p14:creationId xmlns:p14="http://schemas.microsoft.com/office/powerpoint/2010/main" val="251302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p:txBody>
          <a:bodyPr/>
          <a:lstStyle/>
          <a:p>
            <a:r>
              <a:rPr lang="en-US" dirty="0"/>
              <a:t>General Addition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444500" y="1737273"/>
                <a:ext cx="10515600" cy="4351338"/>
              </a:xfrm>
            </p:spPr>
            <p:txBody>
              <a:bodyPr>
                <a:normAutofit lnSpcReduction="10000"/>
              </a:bodyPr>
              <a:lstStyle/>
              <a:p>
                <a:pPr marL="0" indent="0">
                  <a:buNone/>
                </a:pPr>
                <a:r>
                  <a:rPr lang="en-US" sz="2000" u="sng" dirty="0"/>
                  <a:t>General Addition Rule</a:t>
                </a:r>
              </a:p>
              <a:p>
                <a:r>
                  <a:rPr lang="en-US" sz="2000" dirty="0"/>
                  <a:t>If two events are in a probability experiment, then the probability that </a:t>
                </a:r>
                <a:r>
                  <a:rPr lang="en-US" sz="2000" u="sng" dirty="0"/>
                  <a:t>either one</a:t>
                </a:r>
                <a:r>
                  <a:rPr lang="en-US" sz="2000" dirty="0"/>
                  <a:t> (one OR the other) of these events </a:t>
                </a:r>
                <a:r>
                  <a:rPr lang="en-US" sz="2000" u="sng" dirty="0"/>
                  <a:t>occurs</a:t>
                </a:r>
                <a:r>
                  <a:rPr lang="en-US" sz="2000" dirty="0"/>
                  <a:t> is:</a:t>
                </a:r>
              </a:p>
              <a:p>
                <a:endParaRPr lang="en-US" sz="2000" dirty="0"/>
              </a:p>
              <a:p>
                <a:pPr marL="457200" lvl="1" indent="0">
                  <a:buNone/>
                </a:pPr>
                <a:r>
                  <a:rPr lang="en-US" sz="1800" dirty="0"/>
                  <a:t>P(A or B) = P(A) + P(B) – P(A and B)</a:t>
                </a:r>
              </a:p>
              <a:p>
                <a:pPr marL="457200" lvl="1" indent="0">
                  <a:buNone/>
                </a:pPr>
                <a:r>
                  <a:rPr lang="en-US" sz="1800" dirty="0"/>
                  <a:t>P(A ∪ B) = P(A) + P(B) – P(A ⋂ B)</a:t>
                </a:r>
              </a:p>
              <a:p>
                <a:pPr marL="457200" lvl="1" indent="0">
                  <a:buNone/>
                </a:pPr>
                <a:r>
                  <a:rPr lang="en-US" sz="1800" dirty="0"/>
                  <a:t>P(A ∪ B) = (Marginal Prob of A) + (Marginal Prob of B) – (Joint Prob of A and B)</a:t>
                </a:r>
              </a:p>
              <a:p>
                <a:pPr marL="457200" lvl="1" indent="0">
                  <a:buNone/>
                </a:pPr>
                <a:endParaRPr lang="en-US" sz="1800" dirty="0"/>
              </a:p>
              <a:p>
                <a:r>
                  <a:rPr lang="en-US" sz="2200" u="sng" dirty="0"/>
                  <a:t>OR</a:t>
                </a:r>
                <a:r>
                  <a:rPr lang="en-US" sz="2200" dirty="0"/>
                  <a:t> in probability expressions equates to </a:t>
                </a:r>
                <a:r>
                  <a:rPr lang="en-US" sz="2200" u="sng" dirty="0"/>
                  <a:t>addition</a:t>
                </a:r>
                <a:r>
                  <a:rPr lang="en-US" sz="2200" dirty="0"/>
                  <a:t>!</a:t>
                </a:r>
              </a:p>
              <a:p>
                <a:pPr marL="457200" lvl="1" indent="0">
                  <a:buNone/>
                </a:pPr>
                <a:endParaRPr lang="en-US" sz="1800" dirty="0"/>
              </a:p>
              <a:p>
                <a:r>
                  <a:rPr lang="en-US" sz="2000" dirty="0"/>
                  <a:t>Set Notation</a:t>
                </a:r>
              </a:p>
              <a:p>
                <a:pPr lvl="1"/>
                <a:r>
                  <a:rPr lang="en-US" sz="1800" dirty="0"/>
                  <a:t>Union =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t> = OR</a:t>
                </a:r>
              </a:p>
              <a:p>
                <a:pPr lvl="1"/>
                <a:r>
                  <a:rPr lang="en-US" sz="1800" dirty="0"/>
                  <a:t>Intersection =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t> = AND</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2F4C768B-94E4-B145-A575-8783C0276525}"/>
                  </a:ext>
                </a:extLst>
              </p:cNvPr>
              <p:cNvSpPr>
                <a:spLocks noGrp="1" noRot="1" noChangeAspect="1" noMove="1" noResize="1" noEditPoints="1" noAdjustHandles="1" noChangeArrowheads="1" noChangeShapeType="1" noTextEdit="1"/>
              </p:cNvSpPr>
              <p:nvPr>
                <p:ph idx="1"/>
              </p:nvPr>
            </p:nvSpPr>
            <p:spPr>
              <a:xfrm>
                <a:off x="444500" y="1737273"/>
                <a:ext cx="10515600" cy="4351338"/>
              </a:xfrm>
              <a:blipFill>
                <a:blip r:embed="rId2"/>
                <a:stretch>
                  <a:fillRect l="-724" t="-203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839EC172-4D79-37E9-89D6-ED5788CE175D}"/>
              </a:ext>
            </a:extLst>
          </p:cNvPr>
          <p:cNvSpPr txBox="1"/>
          <p:nvPr/>
        </p:nvSpPr>
        <p:spPr>
          <a:xfrm>
            <a:off x="6531556" y="299272"/>
            <a:ext cx="4733344" cy="1600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u="sng" dirty="0">
                <a:solidFill>
                  <a:srgbClr val="7030A0"/>
                </a:solidFill>
              </a:rPr>
              <a:t>Realization</a:t>
            </a:r>
          </a:p>
          <a:p>
            <a:endParaRPr lang="en-US" sz="1400" u="sng" dirty="0">
              <a:solidFill>
                <a:srgbClr val="7030A0"/>
              </a:solidFill>
            </a:endParaRPr>
          </a:p>
          <a:p>
            <a:r>
              <a:rPr lang="en-US" sz="1400" dirty="0">
                <a:solidFill>
                  <a:srgbClr val="7030A0"/>
                </a:solidFill>
              </a:rPr>
              <a:t>This is what we were doing in the last LCQ (c and d) with the OR problems</a:t>
            </a:r>
          </a:p>
          <a:p>
            <a:endParaRPr lang="en-US" sz="1400" dirty="0">
              <a:solidFill>
                <a:srgbClr val="7030A0"/>
              </a:solidFill>
            </a:endParaRPr>
          </a:p>
          <a:p>
            <a:r>
              <a:rPr lang="en-US" sz="1400" dirty="0">
                <a:solidFill>
                  <a:srgbClr val="7030A0"/>
                </a:solidFill>
              </a:rPr>
              <a:t>Now this is just formalizing it and thinking in terms of probabilities rather than counts like we did previously</a:t>
            </a:r>
          </a:p>
        </p:txBody>
      </p:sp>
      <p:graphicFrame>
        <p:nvGraphicFramePr>
          <p:cNvPr id="45" name="Content Placeholder 7">
            <a:extLst>
              <a:ext uri="{FF2B5EF4-FFF2-40B4-BE49-F238E27FC236}">
                <a16:creationId xmlns:a16="http://schemas.microsoft.com/office/drawing/2014/main" id="{991D567D-97EE-FFBE-D471-97B243AF74BD}"/>
              </a:ext>
            </a:extLst>
          </p:cNvPr>
          <p:cNvGraphicFramePr>
            <a:graphicFrameLocks/>
          </p:cNvGraphicFramePr>
          <p:nvPr>
            <p:extLst>
              <p:ext uri="{D42A27DB-BD31-4B8C-83A1-F6EECF244321}">
                <p14:modId xmlns:p14="http://schemas.microsoft.com/office/powerpoint/2010/main" val="3955206116"/>
              </p:ext>
            </p:extLst>
          </p:nvPr>
        </p:nvGraphicFramePr>
        <p:xfrm>
          <a:off x="8613239" y="2858780"/>
          <a:ext cx="3302000" cy="1135380"/>
        </p:xfrm>
        <a:graphic>
          <a:graphicData uri="http://schemas.openxmlformats.org/drawingml/2006/table">
            <a:tbl>
              <a:tblPr/>
              <a:tblGrid>
                <a:gridCol w="825500">
                  <a:extLst>
                    <a:ext uri="{9D8B030D-6E8A-4147-A177-3AD203B41FA5}">
                      <a16:colId xmlns:a16="http://schemas.microsoft.com/office/drawing/2014/main" val="3369252887"/>
                    </a:ext>
                  </a:extLst>
                </a:gridCol>
                <a:gridCol w="825500">
                  <a:extLst>
                    <a:ext uri="{9D8B030D-6E8A-4147-A177-3AD203B41FA5}">
                      <a16:colId xmlns:a16="http://schemas.microsoft.com/office/drawing/2014/main" val="2890773550"/>
                    </a:ext>
                  </a:extLst>
                </a:gridCol>
                <a:gridCol w="825500">
                  <a:extLst>
                    <a:ext uri="{9D8B030D-6E8A-4147-A177-3AD203B41FA5}">
                      <a16:colId xmlns:a16="http://schemas.microsoft.com/office/drawing/2014/main" val="3253110707"/>
                    </a:ext>
                  </a:extLst>
                </a:gridCol>
                <a:gridCol w="825500">
                  <a:extLst>
                    <a:ext uri="{9D8B030D-6E8A-4147-A177-3AD203B41FA5}">
                      <a16:colId xmlns:a16="http://schemas.microsoft.com/office/drawing/2014/main" val="4272951383"/>
                    </a:ext>
                  </a:extLst>
                </a:gridCol>
              </a:tblGrid>
              <a:tr h="215900">
                <a:tc>
                  <a:txBody>
                    <a:bodyPr/>
                    <a:lstStyle/>
                    <a:p>
                      <a:pPr algn="ctr" fontAlgn="ctr"/>
                      <a:r>
                        <a:rPr lang="en-US" sz="18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dirty="0">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3422094"/>
                  </a:ext>
                </a:extLst>
              </a:tr>
              <a:tr h="215900">
                <a:tc>
                  <a:txBody>
                    <a:bodyPr/>
                    <a:lstStyle/>
                    <a:p>
                      <a:pPr algn="ctr" fontAlgn="ctr"/>
                      <a:r>
                        <a:rPr lang="en-US" sz="1800" b="1"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7030A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b</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a+b</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5649138"/>
                  </a:ext>
                </a:extLst>
              </a:tr>
              <a:tr h="215900">
                <a:tc>
                  <a:txBody>
                    <a:bodyPr/>
                    <a:lstStyle/>
                    <a:p>
                      <a:pPr algn="ctr" fontAlgn="ctr"/>
                      <a:r>
                        <a:rPr lang="en-US" sz="1800" b="1"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d</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2344721"/>
                  </a:ext>
                </a:extLst>
              </a:tr>
              <a:tr h="215900">
                <a:tc>
                  <a:txBody>
                    <a:bodyPr/>
                    <a:lstStyle/>
                    <a:p>
                      <a:pPr algn="ctr" fontAlgn="ctr"/>
                      <a:r>
                        <a:rPr lang="en-US" sz="18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a+c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b+d</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615571"/>
                  </a:ext>
                </a:extLst>
              </a:tr>
            </a:tbl>
          </a:graphicData>
        </a:graphic>
      </p:graphicFrame>
      <p:sp>
        <p:nvSpPr>
          <p:cNvPr id="46" name="Rounded Rectangle 45">
            <a:extLst>
              <a:ext uri="{FF2B5EF4-FFF2-40B4-BE49-F238E27FC236}">
                <a16:creationId xmlns:a16="http://schemas.microsoft.com/office/drawing/2014/main" id="{3477B7C7-EF42-599B-AFAE-9F8E4A56AFE8}"/>
              </a:ext>
            </a:extLst>
          </p:cNvPr>
          <p:cNvSpPr/>
          <p:nvPr/>
        </p:nvSpPr>
        <p:spPr>
          <a:xfrm>
            <a:off x="8676739" y="3176280"/>
            <a:ext cx="3175000" cy="228600"/>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46">
            <a:extLst>
              <a:ext uri="{FF2B5EF4-FFF2-40B4-BE49-F238E27FC236}">
                <a16:creationId xmlns:a16="http://schemas.microsoft.com/office/drawing/2014/main" id="{598BFD4E-1C60-FA89-D379-A4B744874D7D}"/>
              </a:ext>
            </a:extLst>
          </p:cNvPr>
          <p:cNvSpPr/>
          <p:nvPr/>
        </p:nvSpPr>
        <p:spPr>
          <a:xfrm>
            <a:off x="9664415" y="2858780"/>
            <a:ext cx="347472" cy="113538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E7368E9-7B70-A7BF-31C0-B1BA1E5CE871}"/>
                  </a:ext>
                </a:extLst>
              </p:cNvPr>
              <p:cNvSpPr txBox="1"/>
              <p:nvPr/>
            </p:nvSpPr>
            <p:spPr>
              <a:xfrm>
                <a:off x="8538039" y="4130737"/>
                <a:ext cx="3395673" cy="627992"/>
              </a:xfrm>
              <a:prstGeom prst="rect">
                <a:avLst/>
              </a:prstGeom>
              <a:noFill/>
            </p:spPr>
            <p:txBody>
              <a:bodyPr wrap="none" rtlCol="0">
                <a:spAutoFit/>
              </a:bodyPr>
              <a:lstStyle/>
              <a:p>
                <a:r>
                  <a:rPr lang="en-US" sz="1400" u="sng" dirty="0"/>
                  <a:t>General Example</a:t>
                </a:r>
              </a:p>
              <a:p>
                <a:r>
                  <a:rPr lang="en-US" sz="1400" dirty="0"/>
                  <a:t>P(</a:t>
                </a:r>
                <a:r>
                  <a:rPr lang="en-US" sz="1400" dirty="0">
                    <a:solidFill>
                      <a:srgbClr val="00B0F0"/>
                    </a:solidFill>
                  </a:rPr>
                  <a:t>1</a:t>
                </a:r>
                <a:r>
                  <a:rPr lang="en-US" sz="1400" dirty="0"/>
                  <a:t> or </a:t>
                </a:r>
                <a:r>
                  <a:rPr lang="en-US" sz="1400" dirty="0">
                    <a:solidFill>
                      <a:srgbClr val="00B050"/>
                    </a:solidFill>
                  </a:rPr>
                  <a:t>Yes</a:t>
                </a:r>
                <a:r>
                  <a:rPr lang="en-US" sz="1400" dirty="0"/>
                  <a:t>) = </a:t>
                </a:r>
                <a14:m>
                  <m:oMath xmlns:m="http://schemas.openxmlformats.org/officeDocument/2006/math">
                    <m:f>
                      <m:fPr>
                        <m:ctrlPr>
                          <a:rPr lang="en-US" sz="1400" b="0" i="1" smtClean="0">
                            <a:solidFill>
                              <a:srgbClr val="00B0F0"/>
                            </a:solidFill>
                            <a:latin typeface="Cambria Math" panose="02040503050406030204" pitchFamily="18" charset="0"/>
                          </a:rPr>
                        </m:ctrlPr>
                      </m:fPr>
                      <m:num>
                        <m:r>
                          <a:rPr lang="en-US" sz="1400" b="0" i="1" smtClean="0">
                            <a:solidFill>
                              <a:srgbClr val="00B0F0"/>
                            </a:solidFill>
                            <a:latin typeface="Cambria Math" panose="02040503050406030204" pitchFamily="18" charset="0"/>
                          </a:rPr>
                          <m:t>𝑎</m:t>
                        </m:r>
                        <m:r>
                          <a:rPr lang="en-US" sz="1400" b="0" i="1" smtClean="0">
                            <a:solidFill>
                              <a:srgbClr val="00B0F0"/>
                            </a:solidFill>
                            <a:latin typeface="Cambria Math" panose="02040503050406030204" pitchFamily="18" charset="0"/>
                          </a:rPr>
                          <m:t>+</m:t>
                        </m:r>
                        <m:r>
                          <a:rPr lang="en-US" sz="1400" b="0" i="1" smtClean="0">
                            <a:solidFill>
                              <a:srgbClr val="00B0F0"/>
                            </a:solidFill>
                            <a:latin typeface="Cambria Math" panose="02040503050406030204" pitchFamily="18" charset="0"/>
                          </a:rPr>
                          <m:t>𝑏</m:t>
                        </m:r>
                      </m:num>
                      <m:den>
                        <m:r>
                          <a:rPr lang="en-US" sz="1400" b="0" i="1" smtClean="0">
                            <a:solidFill>
                              <a:srgbClr val="00B0F0"/>
                            </a:solidFill>
                            <a:latin typeface="Cambria Math" panose="02040503050406030204" pitchFamily="18" charset="0"/>
                          </a:rPr>
                          <m:t>𝑁</m:t>
                        </m:r>
                      </m:den>
                    </m:f>
                    <m:r>
                      <a:rPr lang="en-US" sz="1400" b="0" i="1" smtClean="0">
                        <a:latin typeface="Cambria Math" panose="02040503050406030204" pitchFamily="18" charset="0"/>
                      </a:rPr>
                      <m:t>+</m:t>
                    </m:r>
                    <m:f>
                      <m:fPr>
                        <m:ctrlPr>
                          <a:rPr lang="en-US" sz="1400" b="0" i="1" smtClean="0">
                            <a:solidFill>
                              <a:srgbClr val="00B050"/>
                            </a:solidFill>
                            <a:latin typeface="Cambria Math" panose="02040503050406030204" pitchFamily="18" charset="0"/>
                          </a:rPr>
                        </m:ctrlPr>
                      </m:fPr>
                      <m:num>
                        <m:r>
                          <a:rPr lang="en-US" sz="1400" b="0" i="1" smtClean="0">
                            <a:solidFill>
                              <a:srgbClr val="00B050"/>
                            </a:solidFill>
                            <a:latin typeface="Cambria Math" panose="02040503050406030204" pitchFamily="18" charset="0"/>
                          </a:rPr>
                          <m:t>𝑎</m:t>
                        </m:r>
                        <m:r>
                          <a:rPr lang="en-US" sz="1400" b="0" i="1" smtClean="0">
                            <a:solidFill>
                              <a:srgbClr val="00B050"/>
                            </a:solidFill>
                            <a:latin typeface="Cambria Math" panose="02040503050406030204" pitchFamily="18" charset="0"/>
                          </a:rPr>
                          <m:t>+</m:t>
                        </m:r>
                        <m:r>
                          <a:rPr lang="en-US" sz="1400" b="0" i="1" smtClean="0">
                            <a:solidFill>
                              <a:srgbClr val="00B050"/>
                            </a:solidFill>
                            <a:latin typeface="Cambria Math" panose="02040503050406030204" pitchFamily="18" charset="0"/>
                          </a:rPr>
                          <m:t>𝑐</m:t>
                        </m:r>
                      </m:num>
                      <m:den>
                        <m:r>
                          <a:rPr lang="en-US" sz="1400" b="0" i="1" smtClean="0">
                            <a:solidFill>
                              <a:srgbClr val="00B050"/>
                            </a:solidFill>
                            <a:latin typeface="Cambria Math" panose="02040503050406030204" pitchFamily="18" charset="0"/>
                          </a:rPr>
                          <m:t>𝑁</m:t>
                        </m:r>
                      </m:den>
                    </m:f>
                    <m:r>
                      <a:rPr lang="en-US" sz="1400" b="0" i="1" smtClean="0">
                        <a:latin typeface="Cambria Math" panose="02040503050406030204" pitchFamily="18" charset="0"/>
                      </a:rPr>
                      <m:t>−</m:t>
                    </m:r>
                    <m:f>
                      <m:fPr>
                        <m:ctrlPr>
                          <a:rPr lang="en-US" sz="1400" b="0" i="1" smtClean="0">
                            <a:solidFill>
                              <a:srgbClr val="7030A0"/>
                            </a:solidFill>
                            <a:latin typeface="Cambria Math" panose="02040503050406030204" pitchFamily="18" charset="0"/>
                          </a:rPr>
                        </m:ctrlPr>
                      </m:fPr>
                      <m:num>
                        <m:r>
                          <a:rPr lang="en-US" sz="1400" b="0" i="1" smtClean="0">
                            <a:solidFill>
                              <a:srgbClr val="7030A0"/>
                            </a:solidFill>
                            <a:latin typeface="Cambria Math" panose="02040503050406030204" pitchFamily="18" charset="0"/>
                          </a:rPr>
                          <m:t>𝑎</m:t>
                        </m:r>
                      </m:num>
                      <m:den>
                        <m:r>
                          <a:rPr lang="en-US" sz="1400" b="0" i="1" smtClean="0">
                            <a:solidFill>
                              <a:srgbClr val="7030A0"/>
                            </a:solidFill>
                            <a:latin typeface="Cambria Math" panose="02040503050406030204" pitchFamily="18" charset="0"/>
                          </a:rPr>
                          <m:t>𝑁</m:t>
                        </m:r>
                      </m:den>
                    </m:f>
                    <m:r>
                      <a:rPr lang="en-US" sz="1400" b="0" i="0"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solidFill>
                                  <a:srgbClr val="00B0F0"/>
                                </a:solidFill>
                                <a:latin typeface="Cambria Math" panose="02040503050406030204" pitchFamily="18" charset="0"/>
                              </a:rPr>
                            </m:ctrlPr>
                          </m:dPr>
                          <m:e>
                            <m:r>
                              <m:rPr>
                                <m:sty m:val="p"/>
                              </m:rPr>
                              <a:rPr lang="en-US" sz="1400" b="0" i="0" smtClean="0">
                                <a:solidFill>
                                  <a:srgbClr val="00B0F0"/>
                                </a:solidFill>
                                <a:latin typeface="Cambria Math" panose="02040503050406030204" pitchFamily="18" charset="0"/>
                              </a:rPr>
                              <m:t>a</m:t>
                            </m:r>
                            <m:r>
                              <a:rPr lang="en-US" sz="1400" b="0" i="0" smtClean="0">
                                <a:solidFill>
                                  <a:srgbClr val="00B0F0"/>
                                </a:solidFill>
                                <a:latin typeface="Cambria Math" panose="02040503050406030204" pitchFamily="18" charset="0"/>
                              </a:rPr>
                              <m:t>+</m:t>
                            </m:r>
                            <m:r>
                              <m:rPr>
                                <m:sty m:val="p"/>
                              </m:rPr>
                              <a:rPr lang="en-US" sz="1400" b="0" i="0" smtClean="0">
                                <a:solidFill>
                                  <a:srgbClr val="00B0F0"/>
                                </a:solidFill>
                                <a:latin typeface="Cambria Math" panose="02040503050406030204" pitchFamily="18" charset="0"/>
                              </a:rPr>
                              <m:t>b</m:t>
                            </m:r>
                          </m:e>
                        </m:d>
                        <m:r>
                          <a:rPr lang="en-US" sz="1400" b="0" i="0" smtClean="0">
                            <a:latin typeface="Cambria Math" panose="02040503050406030204" pitchFamily="18" charset="0"/>
                          </a:rPr>
                          <m:t>+</m:t>
                        </m:r>
                        <m:d>
                          <m:dPr>
                            <m:ctrlPr>
                              <a:rPr lang="en-US" sz="1400" b="0" i="1" smtClean="0">
                                <a:solidFill>
                                  <a:srgbClr val="00B050"/>
                                </a:solidFill>
                                <a:latin typeface="Cambria Math" panose="02040503050406030204" pitchFamily="18" charset="0"/>
                              </a:rPr>
                            </m:ctrlPr>
                          </m:dPr>
                          <m:e>
                            <m:r>
                              <m:rPr>
                                <m:sty m:val="p"/>
                              </m:rPr>
                              <a:rPr lang="en-US" sz="1400" b="0" i="0" smtClean="0">
                                <a:solidFill>
                                  <a:srgbClr val="00B050"/>
                                </a:solidFill>
                                <a:latin typeface="Cambria Math" panose="02040503050406030204" pitchFamily="18" charset="0"/>
                              </a:rPr>
                              <m:t>a</m:t>
                            </m:r>
                            <m:r>
                              <a:rPr lang="en-US" sz="1400" b="0" i="0" smtClean="0">
                                <a:solidFill>
                                  <a:srgbClr val="00B050"/>
                                </a:solidFill>
                                <a:latin typeface="Cambria Math" panose="02040503050406030204" pitchFamily="18" charset="0"/>
                              </a:rPr>
                              <m:t>+</m:t>
                            </m:r>
                            <m:r>
                              <m:rPr>
                                <m:sty m:val="p"/>
                              </m:rPr>
                              <a:rPr lang="en-US" sz="1400" b="0" i="0" smtClean="0">
                                <a:solidFill>
                                  <a:srgbClr val="00B050"/>
                                </a:solidFill>
                                <a:latin typeface="Cambria Math" panose="02040503050406030204" pitchFamily="18" charset="0"/>
                              </a:rPr>
                              <m:t>c</m:t>
                            </m:r>
                          </m:e>
                        </m:d>
                        <m:r>
                          <a:rPr lang="en-US" sz="1400" b="0" i="0" smtClean="0">
                            <a:latin typeface="Cambria Math" panose="02040503050406030204" pitchFamily="18" charset="0"/>
                          </a:rPr>
                          <m:t>−</m:t>
                        </m:r>
                        <m:r>
                          <m:rPr>
                            <m:sty m:val="p"/>
                          </m:rPr>
                          <a:rPr lang="en-US" sz="1400" b="0" i="0" smtClean="0">
                            <a:solidFill>
                              <a:srgbClr val="7030A0"/>
                            </a:solidFill>
                            <a:latin typeface="Cambria Math" panose="02040503050406030204" pitchFamily="18" charset="0"/>
                          </a:rPr>
                          <m:t>a</m:t>
                        </m:r>
                      </m:num>
                      <m:den>
                        <m:r>
                          <m:rPr>
                            <m:sty m:val="p"/>
                          </m:rPr>
                          <a:rPr lang="en-US" sz="1400" b="0" i="0" smtClean="0">
                            <a:latin typeface="Cambria Math" panose="02040503050406030204" pitchFamily="18" charset="0"/>
                          </a:rPr>
                          <m:t>N</m:t>
                        </m:r>
                      </m:den>
                    </m:f>
                  </m:oMath>
                </a14:m>
                <a:r>
                  <a:rPr lang="en-US" sz="1400" dirty="0"/>
                  <a:t> </a:t>
                </a:r>
              </a:p>
            </p:txBody>
          </p:sp>
        </mc:Choice>
        <mc:Fallback xmlns="">
          <p:sp>
            <p:nvSpPr>
              <p:cNvPr id="48" name="TextBox 47">
                <a:extLst>
                  <a:ext uri="{FF2B5EF4-FFF2-40B4-BE49-F238E27FC236}">
                    <a16:creationId xmlns:a16="http://schemas.microsoft.com/office/drawing/2014/main" id="{6E7368E9-7B70-A7BF-31C0-B1BA1E5CE871}"/>
                  </a:ext>
                </a:extLst>
              </p:cNvPr>
              <p:cNvSpPr txBox="1">
                <a:spLocks noRot="1" noChangeAspect="1" noMove="1" noResize="1" noEditPoints="1" noAdjustHandles="1" noChangeArrowheads="1" noChangeShapeType="1" noTextEdit="1"/>
              </p:cNvSpPr>
              <p:nvPr/>
            </p:nvSpPr>
            <p:spPr>
              <a:xfrm>
                <a:off x="8538039" y="4130737"/>
                <a:ext cx="3395673" cy="627992"/>
              </a:xfrm>
              <a:prstGeom prst="rect">
                <a:avLst/>
              </a:prstGeom>
              <a:blipFill>
                <a:blip r:embed="rId4"/>
                <a:stretch>
                  <a:fillRect l="-746" t="-2000" b="-400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CA14CEB-830D-FAD3-B28A-CE23BF8FCFB6}"/>
              </a:ext>
            </a:extLst>
          </p:cNvPr>
          <p:cNvPicPr>
            <a:picLocks noChangeAspect="1"/>
          </p:cNvPicPr>
          <p:nvPr/>
        </p:nvPicPr>
        <p:blipFill>
          <a:blip r:embed="rId5"/>
          <a:stretch>
            <a:fillRect/>
          </a:stretch>
        </p:blipFill>
        <p:spPr>
          <a:xfrm>
            <a:off x="4483100" y="4895306"/>
            <a:ext cx="4711700" cy="1775045"/>
          </a:xfrm>
          <a:prstGeom prst="rect">
            <a:avLst/>
          </a:prstGeom>
        </p:spPr>
      </p:pic>
    </p:spTree>
    <p:extLst>
      <p:ext uri="{BB962C8B-B14F-4D97-AF65-F5344CB8AC3E}">
        <p14:creationId xmlns:p14="http://schemas.microsoft.com/office/powerpoint/2010/main" val="2563321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p:txBody>
          <a:bodyPr/>
          <a:lstStyle/>
          <a:p>
            <a:r>
              <a:rPr lang="en-US" dirty="0"/>
              <a:t>Mutually Exclusive Events</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p:txBody>
          <a:bodyPr>
            <a:noAutofit/>
          </a:bodyPr>
          <a:lstStyle/>
          <a:p>
            <a:pPr marL="0" indent="0">
              <a:buNone/>
            </a:pPr>
            <a:r>
              <a:rPr lang="en-US" sz="1400" u="sng" dirty="0"/>
              <a:t>Mutually Exclusive (Disjoint)</a:t>
            </a:r>
          </a:p>
          <a:p>
            <a:r>
              <a:rPr lang="en-US" sz="1400" dirty="0"/>
              <a:t>Two events are </a:t>
            </a:r>
            <a:r>
              <a:rPr lang="en-US" sz="1400" b="1" dirty="0"/>
              <a:t>mutually exclusive </a:t>
            </a:r>
            <a:r>
              <a:rPr lang="en-US" sz="1400" dirty="0"/>
              <a:t>(</a:t>
            </a:r>
            <a:r>
              <a:rPr lang="en-US" sz="1400" b="1" dirty="0"/>
              <a:t>disjoint</a:t>
            </a:r>
            <a:r>
              <a:rPr lang="en-US" sz="1400" dirty="0"/>
              <a:t>) if they </a:t>
            </a:r>
            <a:r>
              <a:rPr lang="en-US" sz="1400" u="sng" dirty="0"/>
              <a:t>CAN NOT occur at the SAME time</a:t>
            </a:r>
            <a:r>
              <a:rPr lang="en-US" sz="1400" dirty="0"/>
              <a:t>.</a:t>
            </a:r>
          </a:p>
          <a:p>
            <a:pPr lvl="1"/>
            <a:r>
              <a:rPr lang="en-US" sz="1400" dirty="0"/>
              <a:t>There is </a:t>
            </a:r>
            <a:r>
              <a:rPr lang="en-US" sz="1400" u="sng" dirty="0"/>
              <a:t>NO overlap</a:t>
            </a:r>
            <a:r>
              <a:rPr lang="en-US" sz="1400" dirty="0"/>
              <a:t>.</a:t>
            </a:r>
          </a:p>
          <a:p>
            <a:pPr lvl="1"/>
            <a:r>
              <a:rPr lang="en-US" sz="1400" dirty="0"/>
              <a:t>If event A </a:t>
            </a:r>
            <a:r>
              <a:rPr lang="en-US" sz="1400" u="sng" dirty="0"/>
              <a:t>happens</a:t>
            </a:r>
            <a:r>
              <a:rPr lang="en-US" sz="1400" dirty="0"/>
              <a:t>, then event B </a:t>
            </a:r>
            <a:r>
              <a:rPr lang="en-US" sz="1400" u="sng" dirty="0"/>
              <a:t>can NOT occur</a:t>
            </a:r>
            <a:r>
              <a:rPr lang="en-US" sz="1400" dirty="0"/>
              <a:t>.</a:t>
            </a:r>
          </a:p>
          <a:p>
            <a:r>
              <a:rPr lang="en-US" sz="1400" dirty="0"/>
              <a:t>In other words, the </a:t>
            </a:r>
            <a:r>
              <a:rPr lang="en-US" sz="1400" u="sng" dirty="0"/>
              <a:t>joint probability </a:t>
            </a:r>
            <a:r>
              <a:rPr lang="en-US" sz="1400" dirty="0"/>
              <a:t>of </a:t>
            </a:r>
            <a:r>
              <a:rPr lang="en-US" sz="1400" b="1" dirty="0"/>
              <a:t>mutually exclusive </a:t>
            </a:r>
            <a:r>
              <a:rPr lang="en-US" sz="1400" dirty="0"/>
              <a:t>events </a:t>
            </a:r>
            <a:r>
              <a:rPr lang="en-US" sz="1400" u="sng" dirty="0"/>
              <a:t>equals zero</a:t>
            </a:r>
            <a:r>
              <a:rPr lang="en-US" sz="1400" dirty="0"/>
              <a:t>!</a:t>
            </a:r>
          </a:p>
          <a:p>
            <a:pPr marL="0" indent="0">
              <a:buNone/>
            </a:pPr>
            <a:r>
              <a:rPr lang="en-US" sz="1400" dirty="0"/>
              <a:t>	 P(A and B) = 0</a:t>
            </a:r>
          </a:p>
          <a:p>
            <a:pPr marL="0" indent="0">
              <a:buNone/>
            </a:pPr>
            <a:endParaRPr lang="en-US" sz="1400" dirty="0"/>
          </a:p>
          <a:p>
            <a:pPr marL="0" indent="0">
              <a:buNone/>
            </a:pPr>
            <a:r>
              <a:rPr lang="en-US" sz="1400" u="sng" dirty="0"/>
              <a:t>Addition Rule for Disjoint Events</a:t>
            </a:r>
          </a:p>
          <a:p>
            <a:pPr marL="0" indent="0">
              <a:buNone/>
            </a:pPr>
            <a:r>
              <a:rPr lang="en-US" sz="1400" dirty="0"/>
              <a:t>P(A or B) = P(A) + P(B) – P(A and B), well P(A and B) = 0 if disjoint</a:t>
            </a:r>
          </a:p>
          <a:p>
            <a:pPr marL="0" indent="0">
              <a:buNone/>
            </a:pPr>
            <a:r>
              <a:rPr lang="en-US" sz="1400" dirty="0"/>
              <a:t>==&gt; P(A or B) = P(A) + P(B)</a:t>
            </a:r>
          </a:p>
          <a:p>
            <a:r>
              <a:rPr lang="en-US" sz="1400" dirty="0"/>
              <a:t>We can just </a:t>
            </a:r>
            <a:r>
              <a:rPr lang="en-US" sz="1400" u="sng" dirty="0"/>
              <a:t>add</a:t>
            </a:r>
            <a:r>
              <a:rPr lang="en-US" sz="1400" dirty="0"/>
              <a:t> the </a:t>
            </a:r>
            <a:r>
              <a:rPr lang="en-US" sz="1400" u="sng" dirty="0"/>
              <a:t>marginal probabilities</a:t>
            </a:r>
            <a:r>
              <a:rPr lang="en-US" sz="1400" dirty="0"/>
              <a:t>!</a:t>
            </a:r>
          </a:p>
          <a:p>
            <a:pPr marL="0" indent="0">
              <a:buNone/>
            </a:pPr>
            <a:endParaRPr lang="en-US" sz="1400" dirty="0"/>
          </a:p>
          <a:p>
            <a:pPr marL="0" indent="0">
              <a:buNone/>
            </a:pPr>
            <a:r>
              <a:rPr lang="en-US" sz="1400" u="sng" dirty="0"/>
              <a:t>Example</a:t>
            </a:r>
          </a:p>
          <a:p>
            <a:r>
              <a:rPr lang="en-US" sz="1400" dirty="0"/>
              <a:t>Drawing </a:t>
            </a:r>
            <a:r>
              <a:rPr lang="en-US" sz="1400" u="sng" dirty="0"/>
              <a:t>one</a:t>
            </a:r>
            <a:r>
              <a:rPr lang="en-US" sz="1400" dirty="0"/>
              <a:t> card from a standard 52-card deck.</a:t>
            </a:r>
          </a:p>
          <a:p>
            <a:pPr lvl="1"/>
            <a:r>
              <a:rPr lang="en-US" sz="1400" dirty="0"/>
              <a:t>Selecting a heart and a diamond is </a:t>
            </a:r>
            <a:r>
              <a:rPr lang="en-US" sz="1400" u="sng" dirty="0"/>
              <a:t>NOT possible</a:t>
            </a:r>
            <a:r>
              <a:rPr lang="en-US" sz="1400" dirty="0"/>
              <a:t>! </a:t>
            </a:r>
            <a:r>
              <a:rPr lang="en-US" sz="1400" u="sng" dirty="0"/>
              <a:t>Disjoint</a:t>
            </a:r>
            <a:r>
              <a:rPr lang="en-US" sz="1400" dirty="0"/>
              <a:t>!</a:t>
            </a:r>
          </a:p>
          <a:p>
            <a:pPr lvl="1"/>
            <a:r>
              <a:rPr lang="en-US" sz="1400" dirty="0"/>
              <a:t>Selecting a 5 and a heart is </a:t>
            </a:r>
            <a:r>
              <a:rPr lang="en-US" sz="1400" u="sng" dirty="0"/>
              <a:t>possible</a:t>
            </a:r>
            <a:r>
              <a:rPr lang="en-US" sz="1400" dirty="0"/>
              <a:t>! </a:t>
            </a:r>
            <a:r>
              <a:rPr lang="en-US" sz="1400" u="sng" dirty="0"/>
              <a:t>NOT disjoint</a:t>
            </a:r>
            <a:r>
              <a:rPr lang="en-US" sz="1400" dirty="0"/>
              <a:t>!</a:t>
            </a:r>
          </a:p>
        </p:txBody>
      </p:sp>
      <p:sp>
        <p:nvSpPr>
          <p:cNvPr id="19" name="TextBox 18">
            <a:extLst>
              <a:ext uri="{FF2B5EF4-FFF2-40B4-BE49-F238E27FC236}">
                <a16:creationId xmlns:a16="http://schemas.microsoft.com/office/drawing/2014/main" id="{DE43ADDB-A1E7-0305-6D84-D1F576AE154D}"/>
              </a:ext>
            </a:extLst>
          </p:cNvPr>
          <p:cNvSpPr txBox="1"/>
          <p:nvPr/>
        </p:nvSpPr>
        <p:spPr>
          <a:xfrm>
            <a:off x="8595883" y="1627267"/>
            <a:ext cx="3012202"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u="sng" dirty="0">
                <a:solidFill>
                  <a:srgbClr val="7030A0"/>
                </a:solidFill>
              </a:rPr>
              <a:t>Realization</a:t>
            </a:r>
          </a:p>
          <a:p>
            <a:endParaRPr lang="en-US" sz="1400" u="sng" dirty="0">
              <a:solidFill>
                <a:srgbClr val="7030A0"/>
              </a:solidFill>
            </a:endParaRPr>
          </a:p>
          <a:p>
            <a:r>
              <a:rPr lang="en-US" sz="1400" dirty="0">
                <a:solidFill>
                  <a:srgbClr val="7030A0"/>
                </a:solidFill>
              </a:rPr>
              <a:t>This was part (e) of the previous LCQ!</a:t>
            </a:r>
          </a:p>
        </p:txBody>
      </p:sp>
      <p:pic>
        <p:nvPicPr>
          <p:cNvPr id="6" name="Picture 5">
            <a:extLst>
              <a:ext uri="{FF2B5EF4-FFF2-40B4-BE49-F238E27FC236}">
                <a16:creationId xmlns:a16="http://schemas.microsoft.com/office/drawing/2014/main" id="{AE2F946A-2A1C-47E0-255D-D81F52D52A66}"/>
              </a:ext>
            </a:extLst>
          </p:cNvPr>
          <p:cNvPicPr>
            <a:picLocks noChangeAspect="1"/>
          </p:cNvPicPr>
          <p:nvPr/>
        </p:nvPicPr>
        <p:blipFill>
          <a:blip r:embed="rId2"/>
          <a:stretch>
            <a:fillRect/>
          </a:stretch>
        </p:blipFill>
        <p:spPr>
          <a:xfrm>
            <a:off x="7783576" y="3644900"/>
            <a:ext cx="3012202" cy="2319211"/>
          </a:xfrm>
          <a:prstGeom prst="rect">
            <a:avLst/>
          </a:prstGeom>
        </p:spPr>
      </p:pic>
    </p:spTree>
    <p:extLst>
      <p:ext uri="{BB962C8B-B14F-4D97-AF65-F5344CB8AC3E}">
        <p14:creationId xmlns:p14="http://schemas.microsoft.com/office/powerpoint/2010/main" val="41823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838200" y="169861"/>
            <a:ext cx="10515600" cy="1325563"/>
          </a:xfrm>
        </p:spPr>
        <p:txBody>
          <a:bodyPr>
            <a:normAutofit/>
          </a:bodyPr>
          <a:lstStyle/>
          <a:p>
            <a:r>
              <a:rPr lang="en-US" sz="4000" dirty="0"/>
              <a:t>LCQ: Addition Rule</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838200" y="1495424"/>
            <a:ext cx="10515600" cy="5362575"/>
          </a:xfrm>
        </p:spPr>
        <p:txBody>
          <a:bodyPr>
            <a:normAutofit/>
          </a:bodyPr>
          <a:lstStyle/>
          <a:p>
            <a:pPr marL="0" indent="0">
              <a:buNone/>
            </a:pPr>
            <a:r>
              <a:rPr lang="en-US" sz="2000" dirty="0"/>
              <a:t>Answer the following questions using the Contingency Table below:</a:t>
            </a:r>
          </a:p>
          <a:p>
            <a:endParaRPr lang="en-US" sz="2000" dirty="0"/>
          </a:p>
          <a:p>
            <a:endParaRPr lang="en-US" sz="2000" dirty="0"/>
          </a:p>
          <a:p>
            <a:endParaRPr lang="en-US" sz="2000" dirty="0"/>
          </a:p>
          <a:p>
            <a:endParaRPr lang="en-US" sz="2000" dirty="0"/>
          </a:p>
          <a:p>
            <a:pPr marL="0" indent="0">
              <a:buNone/>
            </a:pPr>
            <a:r>
              <a:rPr lang="en-US" sz="1600" dirty="0"/>
              <a:t>a) What is the probability a student is an Art major or a Chemistry major?</a:t>
            </a:r>
          </a:p>
          <a:p>
            <a:pPr marL="342900" indent="-342900">
              <a:buFont typeface="Arial" panose="020B0604020202020204" pitchFamily="34" charset="0"/>
              <a:buAutoNum type="alphaLcParenR"/>
            </a:pPr>
            <a:endParaRPr lang="en-US" sz="1600" dirty="0"/>
          </a:p>
          <a:p>
            <a:pPr marL="0" indent="0">
              <a:buNone/>
            </a:pPr>
            <a:r>
              <a:rPr lang="en-US" sz="1600" dirty="0"/>
              <a:t>b) What is the probability a student has Poor attendance OR (Union) is a Chemistry major?</a:t>
            </a:r>
          </a:p>
          <a:p>
            <a:pPr marL="342900" indent="-342900">
              <a:buAutoNum type="alphaLcParenR"/>
            </a:pPr>
            <a:endParaRPr lang="en-US" sz="1600" dirty="0"/>
          </a:p>
          <a:p>
            <a:pPr marL="0" indent="0">
              <a:buNone/>
            </a:pPr>
            <a:r>
              <a:rPr lang="en-US" sz="1600" dirty="0"/>
              <a:t>c) What is the probability a student is a Chemistry major AND (Intersection) has Perfect attendance?</a:t>
            </a:r>
          </a:p>
          <a:p>
            <a:pPr marL="342900" indent="-342900">
              <a:buAutoNum type="alphaLcParenR"/>
            </a:pPr>
            <a:endParaRPr lang="en-US" sz="1600" dirty="0"/>
          </a:p>
          <a:p>
            <a:pPr marL="0" indent="0">
              <a:buNone/>
            </a:pPr>
            <a:r>
              <a:rPr lang="en-US" sz="1600" dirty="0"/>
              <a:t>d) Are having a Chemistry major and Perfect attendance mutually exclusive? Explain why or why not.</a:t>
            </a:r>
          </a:p>
          <a:p>
            <a:pPr marL="342900" indent="-342900">
              <a:buAutoNum type="alphaLcParenR"/>
            </a:pPr>
            <a:endParaRPr lang="en-US" sz="1600" dirty="0"/>
          </a:p>
          <a:p>
            <a:pPr marL="0" indent="0">
              <a:buNone/>
            </a:pPr>
            <a:r>
              <a:rPr lang="en-US" sz="1600" dirty="0"/>
              <a:t>e) Which other events are mutually exclusive?</a:t>
            </a:r>
          </a:p>
          <a:p>
            <a:pPr marL="0" indent="0">
              <a:buNone/>
            </a:pPr>
            <a:endParaRPr lang="en-US" sz="1600" dirty="0"/>
          </a:p>
          <a:p>
            <a:pPr marL="342900" indent="-342900">
              <a:buAutoNum type="alphaLcParenR"/>
            </a:pPr>
            <a:endParaRPr lang="en-US" sz="1600" dirty="0"/>
          </a:p>
          <a:p>
            <a:pPr marL="342900" indent="-342900">
              <a:buAutoNum type="alphaLcParenR"/>
            </a:pPr>
            <a:endParaRPr lang="en-US" sz="1600" dirty="0"/>
          </a:p>
          <a:p>
            <a:pPr marL="342900" indent="-342900">
              <a:buAutoNum type="alphaLcParenR"/>
            </a:pPr>
            <a:endParaRPr lang="en-US" sz="1600" dirty="0"/>
          </a:p>
          <a:p>
            <a:pPr marL="342900" indent="-342900">
              <a:buAutoNum type="alphaLcParenR"/>
            </a:pPr>
            <a:endParaRPr lang="en-US" sz="1600" dirty="0"/>
          </a:p>
          <a:p>
            <a:pPr marL="0" indent="0">
              <a:buNone/>
            </a:pPr>
            <a:endParaRPr lang="en-US" sz="1600" dirty="0"/>
          </a:p>
        </p:txBody>
      </p:sp>
      <p:graphicFrame>
        <p:nvGraphicFramePr>
          <p:cNvPr id="5" name="Table 4">
            <a:extLst>
              <a:ext uri="{FF2B5EF4-FFF2-40B4-BE49-F238E27FC236}">
                <a16:creationId xmlns:a16="http://schemas.microsoft.com/office/drawing/2014/main" id="{6799A57A-9FE7-BA44-AD85-DA5F6B347E0C}"/>
              </a:ext>
            </a:extLst>
          </p:cNvPr>
          <p:cNvGraphicFramePr>
            <a:graphicFrameLocks noGrp="1"/>
          </p:cNvGraphicFramePr>
          <p:nvPr/>
        </p:nvGraphicFramePr>
        <p:xfrm>
          <a:off x="2990850" y="2070894"/>
          <a:ext cx="4127500" cy="1041400"/>
        </p:xfrm>
        <a:graphic>
          <a:graphicData uri="http://schemas.openxmlformats.org/drawingml/2006/table">
            <a:tbl>
              <a:tblPr/>
              <a:tblGrid>
                <a:gridCol w="825500">
                  <a:extLst>
                    <a:ext uri="{9D8B030D-6E8A-4147-A177-3AD203B41FA5}">
                      <a16:colId xmlns:a16="http://schemas.microsoft.com/office/drawing/2014/main" val="3427422092"/>
                    </a:ext>
                  </a:extLst>
                </a:gridCol>
                <a:gridCol w="825500">
                  <a:extLst>
                    <a:ext uri="{9D8B030D-6E8A-4147-A177-3AD203B41FA5}">
                      <a16:colId xmlns:a16="http://schemas.microsoft.com/office/drawing/2014/main" val="3438255198"/>
                    </a:ext>
                  </a:extLst>
                </a:gridCol>
                <a:gridCol w="825500">
                  <a:extLst>
                    <a:ext uri="{9D8B030D-6E8A-4147-A177-3AD203B41FA5}">
                      <a16:colId xmlns:a16="http://schemas.microsoft.com/office/drawing/2014/main" val="100983774"/>
                    </a:ext>
                  </a:extLst>
                </a:gridCol>
                <a:gridCol w="825500">
                  <a:extLst>
                    <a:ext uri="{9D8B030D-6E8A-4147-A177-3AD203B41FA5}">
                      <a16:colId xmlns:a16="http://schemas.microsoft.com/office/drawing/2014/main" val="645646923"/>
                    </a:ext>
                  </a:extLst>
                </a:gridCol>
                <a:gridCol w="825500">
                  <a:extLst>
                    <a:ext uri="{9D8B030D-6E8A-4147-A177-3AD203B41FA5}">
                      <a16:colId xmlns:a16="http://schemas.microsoft.com/office/drawing/2014/main" val="2144687791"/>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559357"/>
                  </a:ext>
                </a:extLst>
              </a:tr>
              <a:tr h="203200">
                <a:tc>
                  <a:txBody>
                    <a:bodyPr/>
                    <a:lstStyle/>
                    <a:p>
                      <a:pPr algn="ctr" fontAlgn="ctr"/>
                      <a:r>
                        <a:rPr lang="en-US" sz="1200" b="1" i="0" u="none" strike="noStrike">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3500124"/>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6559474"/>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431418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606979"/>
                  </a:ext>
                </a:extLst>
              </a:tr>
            </a:tbl>
          </a:graphicData>
        </a:graphic>
      </p:graphicFrame>
    </p:spTree>
    <p:extLst>
      <p:ext uri="{BB962C8B-B14F-4D97-AF65-F5344CB8AC3E}">
        <p14:creationId xmlns:p14="http://schemas.microsoft.com/office/powerpoint/2010/main" val="2080272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145473" y="40698"/>
            <a:ext cx="10515600" cy="1325563"/>
          </a:xfrm>
        </p:spPr>
        <p:txBody>
          <a:bodyPr>
            <a:normAutofit/>
          </a:bodyPr>
          <a:lstStyle/>
          <a:p>
            <a:r>
              <a:rPr lang="en-US" sz="4000" dirty="0"/>
              <a:t>LCQ: Addition Rule</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145474" y="1366261"/>
            <a:ext cx="7017326" cy="5362575"/>
          </a:xfrm>
        </p:spPr>
        <p:txBody>
          <a:bodyPr>
            <a:normAutofit fontScale="77500" lnSpcReduction="20000"/>
          </a:bodyPr>
          <a:lstStyle/>
          <a:p>
            <a:pPr marL="0" indent="0">
              <a:buNone/>
            </a:pPr>
            <a:r>
              <a:rPr lang="en-US" sz="1600" dirty="0"/>
              <a:t>a) What is the probability a student is an Art major or a Chemistry major?</a:t>
            </a:r>
          </a:p>
          <a:p>
            <a:pPr marL="0" indent="0">
              <a:buNone/>
            </a:pPr>
            <a:r>
              <a:rPr lang="en-US" sz="1600" i="1" dirty="0">
                <a:solidFill>
                  <a:srgbClr val="7030A0"/>
                </a:solidFill>
              </a:rPr>
              <a:t>Using probabilities now instead of just the counts:</a:t>
            </a:r>
          </a:p>
          <a:p>
            <a:pPr marL="0" indent="0">
              <a:buNone/>
            </a:pPr>
            <a:r>
              <a:rPr lang="en-US" sz="1600" i="1" dirty="0">
                <a:solidFill>
                  <a:srgbClr val="FF0000"/>
                </a:solidFill>
              </a:rPr>
              <a:t>P(Art OR Chem) = P(Art) + P(Chem) = 105 / 335  + 100 / 335 = 0.61</a:t>
            </a:r>
          </a:p>
          <a:p>
            <a:pPr marL="0" indent="0">
              <a:buNone/>
            </a:pPr>
            <a:r>
              <a:rPr lang="en-US" sz="1600" i="1" dirty="0">
                <a:solidFill>
                  <a:srgbClr val="7030A0"/>
                </a:solidFill>
              </a:rPr>
              <a:t>With an ‘OR’ problem, start by adding the two marginal probabilities</a:t>
            </a:r>
          </a:p>
          <a:p>
            <a:r>
              <a:rPr lang="en-US" sz="1600" i="1" dirty="0">
                <a:solidFill>
                  <a:srgbClr val="7030A0"/>
                </a:solidFill>
              </a:rPr>
              <a:t>But there is NO overlap, so we are done (don’t have to subtract anything)</a:t>
            </a:r>
          </a:p>
          <a:p>
            <a:pPr marL="0" indent="0">
              <a:buNone/>
            </a:pPr>
            <a:endParaRPr lang="en-US" sz="1600" dirty="0"/>
          </a:p>
          <a:p>
            <a:pPr marL="0" indent="0">
              <a:buNone/>
            </a:pPr>
            <a:r>
              <a:rPr lang="en-US" sz="1600" dirty="0"/>
              <a:t>b) What is the probability a student has Poor attendance OR (Union) is a Chemistry major?</a:t>
            </a:r>
          </a:p>
          <a:p>
            <a:pPr marL="0" indent="0">
              <a:buNone/>
            </a:pPr>
            <a:r>
              <a:rPr lang="en-US" sz="1600" i="1" dirty="0">
                <a:solidFill>
                  <a:srgbClr val="7030A0"/>
                </a:solidFill>
              </a:rPr>
              <a:t>Using the formula:</a:t>
            </a:r>
          </a:p>
          <a:p>
            <a:pPr marL="0" indent="0">
              <a:buNone/>
            </a:pPr>
            <a:r>
              <a:rPr lang="en-US" sz="1600" i="1" dirty="0">
                <a:solidFill>
                  <a:srgbClr val="FF0000"/>
                </a:solidFill>
              </a:rPr>
              <a:t>P(Poor OR Chem) =  P(Poor) + P(Chem) -  P(Poor AND Chem)  = (75 / 335) + (100 / 335) – (30 / 335) = 0.43</a:t>
            </a:r>
          </a:p>
          <a:p>
            <a:pPr marL="0" indent="0">
              <a:buNone/>
            </a:pPr>
            <a:r>
              <a:rPr lang="en-US" sz="1600" i="1" dirty="0">
                <a:solidFill>
                  <a:srgbClr val="7030A0"/>
                </a:solidFill>
              </a:rPr>
              <a:t>rearranging with algebra, this is what we did earlier</a:t>
            </a:r>
            <a:r>
              <a:rPr lang="en-US" sz="1600" i="1" dirty="0">
                <a:solidFill>
                  <a:srgbClr val="FF0000"/>
                </a:solidFill>
              </a:rPr>
              <a:t>                  = (75 + 100 - 30) / 335 = 0.43</a:t>
            </a:r>
          </a:p>
          <a:p>
            <a:pPr marL="0" indent="0">
              <a:buNone/>
            </a:pPr>
            <a:endParaRPr lang="en-US" sz="1600" dirty="0"/>
          </a:p>
          <a:p>
            <a:pPr marL="0" indent="0">
              <a:buNone/>
            </a:pPr>
            <a:r>
              <a:rPr lang="en-US" sz="1600" dirty="0"/>
              <a:t>c) What is the probability a student is a Chemistry major AND (Intersection) has Perfect attendance?</a:t>
            </a:r>
          </a:p>
          <a:p>
            <a:pPr marL="0" indent="0">
              <a:buNone/>
            </a:pPr>
            <a:r>
              <a:rPr lang="en-US" sz="1600" i="1" dirty="0">
                <a:solidFill>
                  <a:srgbClr val="FF0000"/>
                </a:solidFill>
              </a:rPr>
              <a:t>P(Chem and Perfect) = 0 / 335 = 0</a:t>
            </a:r>
          </a:p>
          <a:p>
            <a:pPr marL="0" indent="0">
              <a:buNone/>
            </a:pPr>
            <a:r>
              <a:rPr lang="en-US" sz="1600" i="1" dirty="0">
                <a:solidFill>
                  <a:srgbClr val="7030A0"/>
                </a:solidFill>
              </a:rPr>
              <a:t>For ‘AND’ problems like this, just have to look at the count for the joint and divide by the total sample size!</a:t>
            </a:r>
          </a:p>
          <a:p>
            <a:pPr marL="0" indent="0">
              <a:buNone/>
            </a:pPr>
            <a:endParaRPr lang="en-US" sz="1600" i="1" dirty="0">
              <a:solidFill>
                <a:srgbClr val="7030A0"/>
              </a:solidFill>
            </a:endParaRPr>
          </a:p>
          <a:p>
            <a:pPr marL="0" indent="0">
              <a:buNone/>
            </a:pPr>
            <a:r>
              <a:rPr lang="en-US" sz="1600" dirty="0"/>
              <a:t>d) Are having a Chemistry major and Perfect attendance mutually exclusive? Explain why or why not.</a:t>
            </a:r>
          </a:p>
          <a:p>
            <a:pPr marL="0" indent="0">
              <a:buNone/>
            </a:pPr>
            <a:r>
              <a:rPr lang="en-US" sz="1600" i="1" dirty="0">
                <a:solidFill>
                  <a:srgbClr val="FF0000"/>
                </a:solidFill>
              </a:rPr>
              <a:t>YES!!! They are mutually exclusive, because there is no overlap (the joint probability is ZERO)</a:t>
            </a:r>
          </a:p>
          <a:p>
            <a:pPr marL="0" indent="0">
              <a:buNone/>
            </a:pPr>
            <a:endParaRPr lang="en-US" sz="1600" dirty="0"/>
          </a:p>
          <a:p>
            <a:pPr marL="0" indent="0">
              <a:buNone/>
            </a:pPr>
            <a:r>
              <a:rPr lang="en-US" sz="1600" dirty="0"/>
              <a:t>e) Which other events are mutually exclusive?</a:t>
            </a:r>
          </a:p>
          <a:p>
            <a:pPr marL="0" indent="0">
              <a:buNone/>
            </a:pPr>
            <a:r>
              <a:rPr lang="en-US" sz="1600" i="1" dirty="0">
                <a:solidFill>
                  <a:srgbClr val="FF0000"/>
                </a:solidFill>
              </a:rPr>
              <a:t>Good and statistics, every pair of columns or pair of rows is also mutually exclusive (e.g. Statistics and Art, Good and Poor attendance)</a:t>
            </a:r>
          </a:p>
          <a:p>
            <a:pPr marL="0" indent="0">
              <a:buNone/>
            </a:pPr>
            <a:endParaRPr lang="en-US" sz="1600" i="1" dirty="0">
              <a:solidFill>
                <a:srgbClr val="FF0000"/>
              </a:solidFill>
            </a:endParaRPr>
          </a:p>
          <a:p>
            <a:pPr marL="342900" indent="-342900">
              <a:buAutoNum type="alphaLcParenR"/>
            </a:pPr>
            <a:endParaRPr lang="en-US" sz="1600" dirty="0"/>
          </a:p>
          <a:p>
            <a:pPr marL="342900" indent="-342900">
              <a:buAutoNum type="alphaLcParenR"/>
            </a:pPr>
            <a:endParaRPr lang="en-US" sz="1600" dirty="0"/>
          </a:p>
          <a:p>
            <a:pPr marL="342900" indent="-342900">
              <a:buAutoNum type="alphaLcParenR"/>
            </a:pPr>
            <a:endParaRPr lang="en-US" sz="1600" dirty="0"/>
          </a:p>
          <a:p>
            <a:pPr marL="342900" indent="-342900">
              <a:buAutoNum type="alphaLcParenR"/>
            </a:pPr>
            <a:endParaRPr lang="en-US" sz="1600" dirty="0"/>
          </a:p>
          <a:p>
            <a:pPr marL="0" indent="0">
              <a:buNone/>
            </a:pPr>
            <a:endParaRPr lang="en-US" sz="1600" dirty="0"/>
          </a:p>
        </p:txBody>
      </p:sp>
      <p:graphicFrame>
        <p:nvGraphicFramePr>
          <p:cNvPr id="5" name="Table 4">
            <a:extLst>
              <a:ext uri="{FF2B5EF4-FFF2-40B4-BE49-F238E27FC236}">
                <a16:creationId xmlns:a16="http://schemas.microsoft.com/office/drawing/2014/main" id="{6799A57A-9FE7-BA44-AD85-DA5F6B347E0C}"/>
              </a:ext>
            </a:extLst>
          </p:cNvPr>
          <p:cNvGraphicFramePr>
            <a:graphicFrameLocks noGrp="1"/>
          </p:cNvGraphicFramePr>
          <p:nvPr>
            <p:extLst>
              <p:ext uri="{D42A27DB-BD31-4B8C-83A1-F6EECF244321}">
                <p14:modId xmlns:p14="http://schemas.microsoft.com/office/powerpoint/2010/main" val="2694866904"/>
              </p:ext>
            </p:extLst>
          </p:nvPr>
        </p:nvGraphicFramePr>
        <p:xfrm>
          <a:off x="7521286" y="845561"/>
          <a:ext cx="4127500" cy="1041400"/>
        </p:xfrm>
        <a:graphic>
          <a:graphicData uri="http://schemas.openxmlformats.org/drawingml/2006/table">
            <a:tbl>
              <a:tblPr/>
              <a:tblGrid>
                <a:gridCol w="825500">
                  <a:extLst>
                    <a:ext uri="{9D8B030D-6E8A-4147-A177-3AD203B41FA5}">
                      <a16:colId xmlns:a16="http://schemas.microsoft.com/office/drawing/2014/main" val="3427422092"/>
                    </a:ext>
                  </a:extLst>
                </a:gridCol>
                <a:gridCol w="825500">
                  <a:extLst>
                    <a:ext uri="{9D8B030D-6E8A-4147-A177-3AD203B41FA5}">
                      <a16:colId xmlns:a16="http://schemas.microsoft.com/office/drawing/2014/main" val="3438255198"/>
                    </a:ext>
                  </a:extLst>
                </a:gridCol>
                <a:gridCol w="825500">
                  <a:extLst>
                    <a:ext uri="{9D8B030D-6E8A-4147-A177-3AD203B41FA5}">
                      <a16:colId xmlns:a16="http://schemas.microsoft.com/office/drawing/2014/main" val="100983774"/>
                    </a:ext>
                  </a:extLst>
                </a:gridCol>
                <a:gridCol w="825500">
                  <a:extLst>
                    <a:ext uri="{9D8B030D-6E8A-4147-A177-3AD203B41FA5}">
                      <a16:colId xmlns:a16="http://schemas.microsoft.com/office/drawing/2014/main" val="645646923"/>
                    </a:ext>
                  </a:extLst>
                </a:gridCol>
                <a:gridCol w="825500">
                  <a:extLst>
                    <a:ext uri="{9D8B030D-6E8A-4147-A177-3AD203B41FA5}">
                      <a16:colId xmlns:a16="http://schemas.microsoft.com/office/drawing/2014/main" val="2144687791"/>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559357"/>
                  </a:ext>
                </a:extLst>
              </a:tr>
              <a:tr h="203200">
                <a:tc>
                  <a:txBody>
                    <a:bodyPr/>
                    <a:lstStyle/>
                    <a:p>
                      <a:pPr algn="ctr" fontAlgn="ctr"/>
                      <a:r>
                        <a:rPr lang="en-US" sz="1200" b="1" i="0" u="none" strike="noStrike">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3500124"/>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6559474"/>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4314186"/>
                  </a:ext>
                </a:extLst>
              </a:tr>
              <a:tr h="215900">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606979"/>
                  </a:ext>
                </a:extLst>
              </a:tr>
            </a:tbl>
          </a:graphicData>
        </a:graphic>
      </p:graphicFrame>
      <p:graphicFrame>
        <p:nvGraphicFramePr>
          <p:cNvPr id="10" name="Table 9">
            <a:extLst>
              <a:ext uri="{FF2B5EF4-FFF2-40B4-BE49-F238E27FC236}">
                <a16:creationId xmlns:a16="http://schemas.microsoft.com/office/drawing/2014/main" id="{103FA03C-2F61-664C-0E34-FB8183E3A7DA}"/>
              </a:ext>
            </a:extLst>
          </p:cNvPr>
          <p:cNvGraphicFramePr>
            <a:graphicFrameLocks noGrp="1"/>
          </p:cNvGraphicFramePr>
          <p:nvPr>
            <p:extLst>
              <p:ext uri="{D42A27DB-BD31-4B8C-83A1-F6EECF244321}">
                <p14:modId xmlns:p14="http://schemas.microsoft.com/office/powerpoint/2010/main" val="2376316799"/>
              </p:ext>
            </p:extLst>
          </p:nvPr>
        </p:nvGraphicFramePr>
        <p:xfrm>
          <a:off x="7532253" y="2240613"/>
          <a:ext cx="4127500" cy="1041400"/>
        </p:xfrm>
        <a:graphic>
          <a:graphicData uri="http://schemas.openxmlformats.org/drawingml/2006/table">
            <a:tbl>
              <a:tblPr/>
              <a:tblGrid>
                <a:gridCol w="825500">
                  <a:extLst>
                    <a:ext uri="{9D8B030D-6E8A-4147-A177-3AD203B41FA5}">
                      <a16:colId xmlns:a16="http://schemas.microsoft.com/office/drawing/2014/main" val="3427422092"/>
                    </a:ext>
                  </a:extLst>
                </a:gridCol>
                <a:gridCol w="825500">
                  <a:extLst>
                    <a:ext uri="{9D8B030D-6E8A-4147-A177-3AD203B41FA5}">
                      <a16:colId xmlns:a16="http://schemas.microsoft.com/office/drawing/2014/main" val="3438255198"/>
                    </a:ext>
                  </a:extLst>
                </a:gridCol>
                <a:gridCol w="825500">
                  <a:extLst>
                    <a:ext uri="{9D8B030D-6E8A-4147-A177-3AD203B41FA5}">
                      <a16:colId xmlns:a16="http://schemas.microsoft.com/office/drawing/2014/main" val="100983774"/>
                    </a:ext>
                  </a:extLst>
                </a:gridCol>
                <a:gridCol w="825500">
                  <a:extLst>
                    <a:ext uri="{9D8B030D-6E8A-4147-A177-3AD203B41FA5}">
                      <a16:colId xmlns:a16="http://schemas.microsoft.com/office/drawing/2014/main" val="645646923"/>
                    </a:ext>
                  </a:extLst>
                </a:gridCol>
                <a:gridCol w="825500">
                  <a:extLst>
                    <a:ext uri="{9D8B030D-6E8A-4147-A177-3AD203B41FA5}">
                      <a16:colId xmlns:a16="http://schemas.microsoft.com/office/drawing/2014/main" val="2144687791"/>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559357"/>
                  </a:ext>
                </a:extLst>
              </a:tr>
              <a:tr h="203200">
                <a:tc>
                  <a:txBody>
                    <a:bodyPr/>
                    <a:lstStyle/>
                    <a:p>
                      <a:pPr algn="ctr" fontAlgn="ctr"/>
                      <a:r>
                        <a:rPr lang="en-US" sz="1200" b="1" i="0" u="none" strike="noStrike">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3500124"/>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6559474"/>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4314186"/>
                  </a:ext>
                </a:extLst>
              </a:tr>
              <a:tr h="215900">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606979"/>
                  </a:ext>
                </a:extLst>
              </a:tr>
            </a:tbl>
          </a:graphicData>
        </a:graphic>
      </p:graphicFrame>
      <p:graphicFrame>
        <p:nvGraphicFramePr>
          <p:cNvPr id="11" name="Table 10">
            <a:extLst>
              <a:ext uri="{FF2B5EF4-FFF2-40B4-BE49-F238E27FC236}">
                <a16:creationId xmlns:a16="http://schemas.microsoft.com/office/drawing/2014/main" id="{CFDA7D2A-4B6E-5DFF-DCF8-72EFC4B6CA94}"/>
              </a:ext>
            </a:extLst>
          </p:cNvPr>
          <p:cNvGraphicFramePr>
            <a:graphicFrameLocks noGrp="1"/>
          </p:cNvGraphicFramePr>
          <p:nvPr>
            <p:extLst>
              <p:ext uri="{D42A27DB-BD31-4B8C-83A1-F6EECF244321}">
                <p14:modId xmlns:p14="http://schemas.microsoft.com/office/powerpoint/2010/main" val="1627599224"/>
              </p:ext>
            </p:extLst>
          </p:nvPr>
        </p:nvGraphicFramePr>
        <p:xfrm>
          <a:off x="7500504" y="3531755"/>
          <a:ext cx="4127500" cy="1041400"/>
        </p:xfrm>
        <a:graphic>
          <a:graphicData uri="http://schemas.openxmlformats.org/drawingml/2006/table">
            <a:tbl>
              <a:tblPr/>
              <a:tblGrid>
                <a:gridCol w="825500">
                  <a:extLst>
                    <a:ext uri="{9D8B030D-6E8A-4147-A177-3AD203B41FA5}">
                      <a16:colId xmlns:a16="http://schemas.microsoft.com/office/drawing/2014/main" val="3427422092"/>
                    </a:ext>
                  </a:extLst>
                </a:gridCol>
                <a:gridCol w="825500">
                  <a:extLst>
                    <a:ext uri="{9D8B030D-6E8A-4147-A177-3AD203B41FA5}">
                      <a16:colId xmlns:a16="http://schemas.microsoft.com/office/drawing/2014/main" val="3438255198"/>
                    </a:ext>
                  </a:extLst>
                </a:gridCol>
                <a:gridCol w="825500">
                  <a:extLst>
                    <a:ext uri="{9D8B030D-6E8A-4147-A177-3AD203B41FA5}">
                      <a16:colId xmlns:a16="http://schemas.microsoft.com/office/drawing/2014/main" val="100983774"/>
                    </a:ext>
                  </a:extLst>
                </a:gridCol>
                <a:gridCol w="825500">
                  <a:extLst>
                    <a:ext uri="{9D8B030D-6E8A-4147-A177-3AD203B41FA5}">
                      <a16:colId xmlns:a16="http://schemas.microsoft.com/office/drawing/2014/main" val="645646923"/>
                    </a:ext>
                  </a:extLst>
                </a:gridCol>
                <a:gridCol w="825500">
                  <a:extLst>
                    <a:ext uri="{9D8B030D-6E8A-4147-A177-3AD203B41FA5}">
                      <a16:colId xmlns:a16="http://schemas.microsoft.com/office/drawing/2014/main" val="2144687791"/>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559357"/>
                  </a:ext>
                </a:extLst>
              </a:tr>
              <a:tr h="203200">
                <a:tc>
                  <a:txBody>
                    <a:bodyPr/>
                    <a:lstStyle/>
                    <a:p>
                      <a:pPr algn="ctr" fontAlgn="ctr"/>
                      <a:r>
                        <a:rPr lang="en-US" sz="1200" b="1" i="0" u="none" strike="noStrike">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3500124"/>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6559474"/>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4314186"/>
                  </a:ext>
                </a:extLst>
              </a:tr>
              <a:tr h="215900">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606979"/>
                  </a:ext>
                </a:extLst>
              </a:tr>
            </a:tbl>
          </a:graphicData>
        </a:graphic>
      </p:graphicFrame>
      <p:sp>
        <p:nvSpPr>
          <p:cNvPr id="12" name="Rounded Rectangle 11">
            <a:extLst>
              <a:ext uri="{FF2B5EF4-FFF2-40B4-BE49-F238E27FC236}">
                <a16:creationId xmlns:a16="http://schemas.microsoft.com/office/drawing/2014/main" id="{3B2D2712-2643-94E3-1ECD-874DEEB0AC7B}"/>
              </a:ext>
            </a:extLst>
          </p:cNvPr>
          <p:cNvSpPr/>
          <p:nvPr/>
        </p:nvSpPr>
        <p:spPr>
          <a:xfrm>
            <a:off x="9377272" y="886905"/>
            <a:ext cx="373963" cy="1041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0A1E1EE-E531-DC33-19A3-9151E0376276}"/>
              </a:ext>
            </a:extLst>
          </p:cNvPr>
          <p:cNvSpPr/>
          <p:nvPr/>
        </p:nvSpPr>
        <p:spPr>
          <a:xfrm>
            <a:off x="10268981" y="845559"/>
            <a:ext cx="373963" cy="1041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FDFF357-73DC-3AB1-4A34-B807CDCEECFF}"/>
              </a:ext>
            </a:extLst>
          </p:cNvPr>
          <p:cNvSpPr/>
          <p:nvPr/>
        </p:nvSpPr>
        <p:spPr>
          <a:xfrm>
            <a:off x="10268981" y="2273731"/>
            <a:ext cx="373963" cy="1041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C5AD2CC-FBD1-174D-8A2E-9FEABA68C5DA}"/>
              </a:ext>
            </a:extLst>
          </p:cNvPr>
          <p:cNvSpPr/>
          <p:nvPr/>
        </p:nvSpPr>
        <p:spPr>
          <a:xfrm>
            <a:off x="7716402" y="2870201"/>
            <a:ext cx="3699743" cy="14085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4236496D-C901-801A-2C42-86D2170ECB2E}"/>
              </a:ext>
            </a:extLst>
          </p:cNvPr>
          <p:cNvSpPr/>
          <p:nvPr/>
        </p:nvSpPr>
        <p:spPr>
          <a:xfrm>
            <a:off x="10255126" y="3564875"/>
            <a:ext cx="373963" cy="1041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48BC15E3-B295-AD26-2077-A8F2DD81242B}"/>
              </a:ext>
            </a:extLst>
          </p:cNvPr>
          <p:cNvSpPr/>
          <p:nvPr/>
        </p:nvSpPr>
        <p:spPr>
          <a:xfrm>
            <a:off x="7716402" y="3770747"/>
            <a:ext cx="3699743" cy="14085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230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p:txBody>
          <a:bodyPr>
            <a:normAutofit/>
          </a:bodyPr>
          <a:lstStyle/>
          <a:p>
            <a:r>
              <a:rPr lang="en-US" sz="3600" dirty="0"/>
              <a:t>LCQ: Slightly Different Questions</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838200" y="1495424"/>
            <a:ext cx="10515600" cy="5362575"/>
          </a:xfrm>
        </p:spPr>
        <p:txBody>
          <a:bodyPr>
            <a:normAutofit/>
          </a:bodyPr>
          <a:lstStyle/>
          <a:p>
            <a:pPr marL="0" indent="0">
              <a:buNone/>
            </a:pPr>
            <a:r>
              <a:rPr lang="en-US" sz="1600" dirty="0"/>
              <a:t>Answer the following questions using the Contingency Table below:</a:t>
            </a:r>
          </a:p>
          <a:p>
            <a:endParaRPr lang="en-US" sz="1600" dirty="0"/>
          </a:p>
          <a:p>
            <a:endParaRPr lang="en-US" sz="1600" dirty="0"/>
          </a:p>
          <a:p>
            <a:pPr marL="0" indent="0">
              <a:buNone/>
            </a:pPr>
            <a:endParaRPr lang="en-US" sz="1600" dirty="0"/>
          </a:p>
          <a:p>
            <a:endParaRPr lang="en-US" sz="1600" dirty="0"/>
          </a:p>
          <a:p>
            <a:pPr marL="0" indent="0">
              <a:buNone/>
            </a:pPr>
            <a:r>
              <a:rPr lang="en-US" sz="1600" dirty="0"/>
              <a:t>a) Within students who are Chemistry majors, how many have Good attendance?</a:t>
            </a:r>
          </a:p>
          <a:p>
            <a:pPr marL="0" indent="0">
              <a:buNone/>
            </a:pPr>
            <a:endParaRPr lang="en-US" sz="1600" dirty="0"/>
          </a:p>
          <a:p>
            <a:pPr marL="0" indent="0">
              <a:buNone/>
            </a:pPr>
            <a:r>
              <a:rPr lang="en-US" sz="1600" dirty="0"/>
              <a:t>b) Of students with Perfect attendance, how many are Statistics majors?</a:t>
            </a:r>
          </a:p>
          <a:p>
            <a:pPr marL="0" indent="0">
              <a:buNone/>
            </a:pPr>
            <a:endParaRPr lang="en-US" sz="1600" dirty="0"/>
          </a:p>
          <a:p>
            <a:pPr marL="0" indent="0">
              <a:buNone/>
            </a:pPr>
            <a:r>
              <a:rPr lang="en-US" sz="1600" dirty="0"/>
              <a:t>c) If we meet a Statistics student, what is the probability they have Poor attendance?</a:t>
            </a:r>
          </a:p>
          <a:p>
            <a:pPr marL="0" indent="0">
              <a:buNone/>
            </a:pPr>
            <a:endParaRPr lang="en-US" sz="1600" dirty="0"/>
          </a:p>
          <a:p>
            <a:pPr marL="0" indent="0">
              <a:buNone/>
            </a:pPr>
            <a:r>
              <a:rPr lang="en-US" sz="1600" dirty="0"/>
              <a:t>d) Given that you have Poor attendance, what is the probability you are an Art major?</a:t>
            </a:r>
          </a:p>
        </p:txBody>
      </p:sp>
      <p:graphicFrame>
        <p:nvGraphicFramePr>
          <p:cNvPr id="9" name="Table 8">
            <a:extLst>
              <a:ext uri="{FF2B5EF4-FFF2-40B4-BE49-F238E27FC236}">
                <a16:creationId xmlns:a16="http://schemas.microsoft.com/office/drawing/2014/main" id="{2EFF5AF5-4ADD-3A47-9737-B6814FCB2A0E}"/>
              </a:ext>
            </a:extLst>
          </p:cNvPr>
          <p:cNvGraphicFramePr>
            <a:graphicFrameLocks noGrp="1"/>
          </p:cNvGraphicFramePr>
          <p:nvPr/>
        </p:nvGraphicFramePr>
        <p:xfrm>
          <a:off x="2654606" y="1859652"/>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tx1"/>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tx1"/>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tx1"/>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tx1"/>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spTree>
    <p:extLst>
      <p:ext uri="{BB962C8B-B14F-4D97-AF65-F5344CB8AC3E}">
        <p14:creationId xmlns:p14="http://schemas.microsoft.com/office/powerpoint/2010/main" val="1086032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335243" y="143044"/>
            <a:ext cx="10515600" cy="1325563"/>
          </a:xfrm>
        </p:spPr>
        <p:txBody>
          <a:bodyPr>
            <a:normAutofit/>
          </a:bodyPr>
          <a:lstStyle/>
          <a:p>
            <a:r>
              <a:rPr lang="en-US" sz="3600" dirty="0"/>
              <a:t>LCQ: Slightly Different Questions</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260981" y="1494557"/>
            <a:ext cx="5512107" cy="5362575"/>
          </a:xfrm>
        </p:spPr>
        <p:txBody>
          <a:bodyPr>
            <a:normAutofit fontScale="85000" lnSpcReduction="10000"/>
          </a:bodyPr>
          <a:lstStyle/>
          <a:p>
            <a:pPr marL="0" indent="0">
              <a:buNone/>
            </a:pPr>
            <a:r>
              <a:rPr lang="en-US" sz="1400" dirty="0"/>
              <a:t>a) Within students who are Chemistry majors, how many have Good attendance?</a:t>
            </a:r>
          </a:p>
          <a:p>
            <a:pPr marL="0" indent="0">
              <a:buNone/>
            </a:pPr>
            <a:r>
              <a:rPr lang="en-US" sz="1400" i="1" dirty="0">
                <a:solidFill>
                  <a:srgbClr val="FF0000"/>
                </a:solidFill>
              </a:rPr>
              <a:t>180 Chemistry, within that 70 Good</a:t>
            </a:r>
          </a:p>
          <a:p>
            <a:pPr marL="0" indent="0">
              <a:buNone/>
            </a:pPr>
            <a:r>
              <a:rPr lang="en-US" sz="1400" i="1" dirty="0">
                <a:solidFill>
                  <a:srgbClr val="7030A0"/>
                </a:solidFill>
              </a:rPr>
              <a:t>We are not looking at everyone now, narrow our search for Good attenders to only the Chemistry column</a:t>
            </a:r>
          </a:p>
          <a:p>
            <a:pPr marL="0" indent="0">
              <a:buNone/>
            </a:pPr>
            <a:r>
              <a:rPr lang="en-US" sz="1400" dirty="0"/>
              <a:t>b) Of students with Perfect attendance, how many are Statistics majors?</a:t>
            </a:r>
          </a:p>
          <a:p>
            <a:pPr marL="0" indent="0">
              <a:buNone/>
            </a:pPr>
            <a:r>
              <a:rPr lang="en-US" sz="1400" i="1" dirty="0">
                <a:solidFill>
                  <a:srgbClr val="FF0000"/>
                </a:solidFill>
              </a:rPr>
              <a:t>220 Perfect, within that 100 Statistics</a:t>
            </a:r>
          </a:p>
          <a:p>
            <a:pPr marL="0" indent="0">
              <a:buNone/>
            </a:pPr>
            <a:r>
              <a:rPr lang="en-US" sz="1400" i="1" dirty="0">
                <a:solidFill>
                  <a:srgbClr val="7030A0"/>
                </a:solidFill>
              </a:rPr>
              <a:t>Now we are focusing on the Perfect row, and within that Statistics</a:t>
            </a:r>
          </a:p>
          <a:p>
            <a:pPr marL="0" indent="0">
              <a:buNone/>
            </a:pPr>
            <a:r>
              <a:rPr lang="en-US" sz="1400" i="1" dirty="0">
                <a:solidFill>
                  <a:srgbClr val="7030A0"/>
                </a:solidFill>
              </a:rPr>
              <a:t>Think of Perfect as additional information that we know from the start</a:t>
            </a:r>
          </a:p>
          <a:p>
            <a:pPr marL="0" indent="0">
              <a:buNone/>
            </a:pPr>
            <a:r>
              <a:rPr lang="en-US" sz="1400" dirty="0"/>
              <a:t>c) If we meet a Statistics student, what is the probability they have Poor attendance?</a:t>
            </a:r>
          </a:p>
          <a:p>
            <a:pPr marL="0" indent="0">
              <a:buNone/>
            </a:pPr>
            <a:r>
              <a:rPr lang="en-US" sz="1400" i="1" dirty="0">
                <a:solidFill>
                  <a:srgbClr val="7030A0"/>
                </a:solidFill>
              </a:rPr>
              <a:t>Finding a probability now. But before we do any calculations, we already know that it’s a Statistics student</a:t>
            </a:r>
          </a:p>
          <a:p>
            <a:r>
              <a:rPr lang="en-US" sz="1400" i="1" dirty="0">
                <a:solidFill>
                  <a:srgbClr val="7030A0"/>
                </a:solidFill>
              </a:rPr>
              <a:t>So we can just look at the 150 Stats, this will be the new denominator</a:t>
            </a:r>
          </a:p>
          <a:p>
            <a:r>
              <a:rPr lang="en-US" sz="1400" i="1" dirty="0">
                <a:solidFill>
                  <a:srgbClr val="7030A0"/>
                </a:solidFill>
              </a:rPr>
              <a:t>We are restricting (narrowing) our sample space</a:t>
            </a:r>
          </a:p>
          <a:p>
            <a:pPr marL="0" indent="0">
              <a:buNone/>
            </a:pPr>
            <a:r>
              <a:rPr lang="en-US" sz="1400" i="1" dirty="0">
                <a:solidFill>
                  <a:srgbClr val="7030A0"/>
                </a:solidFill>
              </a:rPr>
              <a:t>Then the success is Poor attendance among the Statistics → 30 Poor attenders out of 150 Stats</a:t>
            </a:r>
          </a:p>
          <a:p>
            <a:pPr marL="0" indent="0">
              <a:buNone/>
            </a:pPr>
            <a:r>
              <a:rPr lang="en-US" sz="1400" i="1" dirty="0">
                <a:solidFill>
                  <a:srgbClr val="FF0000"/>
                </a:solidFill>
              </a:rPr>
              <a:t>P(Poor if know Stats) = 30 / 150 = 20%</a:t>
            </a:r>
          </a:p>
          <a:p>
            <a:pPr marL="0" indent="0">
              <a:buNone/>
            </a:pPr>
            <a:r>
              <a:rPr lang="en-US" sz="1400" dirty="0"/>
              <a:t>d) Given that you have Poor attendance, what is the probability you are an Art major?</a:t>
            </a:r>
          </a:p>
          <a:p>
            <a:pPr marL="0" indent="0">
              <a:buNone/>
            </a:pPr>
            <a:r>
              <a:rPr lang="en-US" sz="1400" i="1" dirty="0">
                <a:solidFill>
                  <a:srgbClr val="7030A0"/>
                </a:solidFill>
                <a:sym typeface="Wingdings" pitchFamily="2" charset="2"/>
              </a:rPr>
              <a:t>Here is another way to phrase this additional info: Given ___, what is probability of ___?</a:t>
            </a:r>
          </a:p>
          <a:p>
            <a:pPr marL="0" indent="0">
              <a:buNone/>
            </a:pPr>
            <a:r>
              <a:rPr lang="en-US" sz="1400" i="1" dirty="0">
                <a:solidFill>
                  <a:srgbClr val="7030A0"/>
                </a:solidFill>
              </a:rPr>
              <a:t>We know it's a Poor attendance (given Info), then within looking for Art → Given 75 Poor Attenders , 15 of which are art majors</a:t>
            </a:r>
          </a:p>
          <a:p>
            <a:pPr marL="0" indent="0">
              <a:buNone/>
            </a:pPr>
            <a:r>
              <a:rPr lang="en-US" sz="1400" i="1" dirty="0">
                <a:solidFill>
                  <a:srgbClr val="FF0000"/>
                </a:solidFill>
                <a:sym typeface="Wingdings" pitchFamily="2" charset="2"/>
              </a:rPr>
              <a:t>P(Art given Poor) = </a:t>
            </a:r>
            <a:r>
              <a:rPr lang="en-US" sz="1400" i="1" dirty="0">
                <a:solidFill>
                  <a:srgbClr val="FF0000"/>
                </a:solidFill>
              </a:rPr>
              <a:t>15/75 = 0.2</a:t>
            </a:r>
          </a:p>
        </p:txBody>
      </p:sp>
      <p:graphicFrame>
        <p:nvGraphicFramePr>
          <p:cNvPr id="28" name="Table 27">
            <a:extLst>
              <a:ext uri="{FF2B5EF4-FFF2-40B4-BE49-F238E27FC236}">
                <a16:creationId xmlns:a16="http://schemas.microsoft.com/office/drawing/2014/main" id="{0D180F51-48C2-5AFD-BDD8-CDB77AA64389}"/>
              </a:ext>
            </a:extLst>
          </p:cNvPr>
          <p:cNvGraphicFramePr>
            <a:graphicFrameLocks noGrp="1"/>
          </p:cNvGraphicFramePr>
          <p:nvPr>
            <p:extLst>
              <p:ext uri="{D42A27DB-BD31-4B8C-83A1-F6EECF244321}">
                <p14:modId xmlns:p14="http://schemas.microsoft.com/office/powerpoint/2010/main" val="3722881688"/>
              </p:ext>
            </p:extLst>
          </p:nvPr>
        </p:nvGraphicFramePr>
        <p:xfrm>
          <a:off x="6422956" y="947907"/>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29" name="Table 28">
            <a:extLst>
              <a:ext uri="{FF2B5EF4-FFF2-40B4-BE49-F238E27FC236}">
                <a16:creationId xmlns:a16="http://schemas.microsoft.com/office/drawing/2014/main" id="{7B207B3C-560F-A3C2-70A7-94A1CB6ED97A}"/>
              </a:ext>
            </a:extLst>
          </p:cNvPr>
          <p:cNvGraphicFramePr>
            <a:graphicFrameLocks noGrp="1"/>
          </p:cNvGraphicFramePr>
          <p:nvPr>
            <p:extLst>
              <p:ext uri="{D42A27DB-BD31-4B8C-83A1-F6EECF244321}">
                <p14:modId xmlns:p14="http://schemas.microsoft.com/office/powerpoint/2010/main" val="2499642"/>
              </p:ext>
            </p:extLst>
          </p:nvPr>
        </p:nvGraphicFramePr>
        <p:xfrm>
          <a:off x="6430618" y="2337081"/>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b)</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30" name="Table 29">
            <a:extLst>
              <a:ext uri="{FF2B5EF4-FFF2-40B4-BE49-F238E27FC236}">
                <a16:creationId xmlns:a16="http://schemas.microsoft.com/office/drawing/2014/main" id="{DEA374C0-D25D-6E22-C611-FEBAB4D883CE}"/>
              </a:ext>
            </a:extLst>
          </p:cNvPr>
          <p:cNvGraphicFramePr>
            <a:graphicFrameLocks noGrp="1"/>
          </p:cNvGraphicFramePr>
          <p:nvPr>
            <p:extLst>
              <p:ext uri="{D42A27DB-BD31-4B8C-83A1-F6EECF244321}">
                <p14:modId xmlns:p14="http://schemas.microsoft.com/office/powerpoint/2010/main" val="415329342"/>
              </p:ext>
            </p:extLst>
          </p:nvPr>
        </p:nvGraphicFramePr>
        <p:xfrm>
          <a:off x="6455193" y="5497329"/>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31" name="Table 30">
            <a:extLst>
              <a:ext uri="{FF2B5EF4-FFF2-40B4-BE49-F238E27FC236}">
                <a16:creationId xmlns:a16="http://schemas.microsoft.com/office/drawing/2014/main" id="{B9D241D0-10A4-5082-7A98-265B2FB59047}"/>
              </a:ext>
            </a:extLst>
          </p:cNvPr>
          <p:cNvGraphicFramePr>
            <a:graphicFrameLocks noGrp="1"/>
          </p:cNvGraphicFramePr>
          <p:nvPr>
            <p:extLst>
              <p:ext uri="{D42A27DB-BD31-4B8C-83A1-F6EECF244321}">
                <p14:modId xmlns:p14="http://schemas.microsoft.com/office/powerpoint/2010/main" val="1207632802"/>
              </p:ext>
            </p:extLst>
          </p:nvPr>
        </p:nvGraphicFramePr>
        <p:xfrm>
          <a:off x="6430618" y="3782440"/>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c)</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sp>
        <p:nvSpPr>
          <p:cNvPr id="33" name="Rounded Rectangle 32">
            <a:extLst>
              <a:ext uri="{FF2B5EF4-FFF2-40B4-BE49-F238E27FC236}">
                <a16:creationId xmlns:a16="http://schemas.microsoft.com/office/drawing/2014/main" id="{0242BE9C-E12B-ADCD-D6D9-8DF63C99CCA4}"/>
              </a:ext>
            </a:extLst>
          </p:cNvPr>
          <p:cNvSpPr/>
          <p:nvPr/>
        </p:nvSpPr>
        <p:spPr>
          <a:xfrm>
            <a:off x="8685150" y="967419"/>
            <a:ext cx="373963" cy="104140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77ABCAE1-8C92-D76C-15C9-03A717A11039}"/>
              </a:ext>
            </a:extLst>
          </p:cNvPr>
          <p:cNvSpPr/>
          <p:nvPr/>
        </p:nvSpPr>
        <p:spPr>
          <a:xfrm>
            <a:off x="6422956" y="2551432"/>
            <a:ext cx="3699743" cy="18926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955A29FF-0D66-3206-12C7-9564F3D3F56B}"/>
              </a:ext>
            </a:extLst>
          </p:cNvPr>
          <p:cNvSpPr/>
          <p:nvPr/>
        </p:nvSpPr>
        <p:spPr>
          <a:xfrm>
            <a:off x="8685150" y="1352013"/>
            <a:ext cx="373963" cy="1892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45EFCEA6-8904-CC6A-E919-6D2F96555C07}"/>
              </a:ext>
            </a:extLst>
          </p:cNvPr>
          <p:cNvSpPr/>
          <p:nvPr/>
        </p:nvSpPr>
        <p:spPr>
          <a:xfrm>
            <a:off x="7175004" y="2551432"/>
            <a:ext cx="373963" cy="1892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AA5AAD9C-A1AC-6C5F-3232-B26587455670}"/>
              </a:ext>
            </a:extLst>
          </p:cNvPr>
          <p:cNvSpPr/>
          <p:nvPr/>
        </p:nvSpPr>
        <p:spPr>
          <a:xfrm>
            <a:off x="7175004" y="3782438"/>
            <a:ext cx="373963" cy="104140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B106EE10-7B22-F3C1-A22C-A40B79AB2568}"/>
              </a:ext>
            </a:extLst>
          </p:cNvPr>
          <p:cNvSpPr/>
          <p:nvPr/>
        </p:nvSpPr>
        <p:spPr>
          <a:xfrm>
            <a:off x="7175004" y="4398541"/>
            <a:ext cx="373963" cy="1892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8A3F5445-65C1-CEE7-4FA6-EC75F478C19F}"/>
              </a:ext>
            </a:extLst>
          </p:cNvPr>
          <p:cNvSpPr/>
          <p:nvPr/>
        </p:nvSpPr>
        <p:spPr>
          <a:xfrm>
            <a:off x="6418914" y="6135113"/>
            <a:ext cx="3699743" cy="18926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90A0FFD4-F281-59DB-110B-AAF997A26C27}"/>
              </a:ext>
            </a:extLst>
          </p:cNvPr>
          <p:cNvSpPr/>
          <p:nvPr/>
        </p:nvSpPr>
        <p:spPr>
          <a:xfrm>
            <a:off x="7889832" y="6154086"/>
            <a:ext cx="373963" cy="1892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0201F66-9887-1D54-0DE4-434EDAEC75F9}"/>
              </a:ext>
            </a:extLst>
          </p:cNvPr>
          <p:cNvGrpSpPr/>
          <p:nvPr/>
        </p:nvGrpSpPr>
        <p:grpSpPr>
          <a:xfrm>
            <a:off x="10332632" y="-88579"/>
            <a:ext cx="1523622" cy="1629857"/>
            <a:chOff x="10333135" y="727569"/>
            <a:chExt cx="1523622" cy="1629857"/>
          </a:xfrm>
        </p:grpSpPr>
        <p:grpSp>
          <p:nvGrpSpPr>
            <p:cNvPr id="41" name="Group 40">
              <a:extLst>
                <a:ext uri="{FF2B5EF4-FFF2-40B4-BE49-F238E27FC236}">
                  <a16:creationId xmlns:a16="http://schemas.microsoft.com/office/drawing/2014/main" id="{67479037-DC66-92B0-8153-145ABCEBFC36}"/>
                </a:ext>
              </a:extLst>
            </p:cNvPr>
            <p:cNvGrpSpPr/>
            <p:nvPr/>
          </p:nvGrpSpPr>
          <p:grpSpPr>
            <a:xfrm>
              <a:off x="10333135" y="727569"/>
              <a:ext cx="1523622" cy="1629857"/>
              <a:chOff x="3301223" y="1703721"/>
              <a:chExt cx="1523622" cy="1629857"/>
            </a:xfrm>
          </p:grpSpPr>
          <p:sp>
            <p:nvSpPr>
              <p:cNvPr id="42" name="Oval 41">
                <a:extLst>
                  <a:ext uri="{FF2B5EF4-FFF2-40B4-BE49-F238E27FC236}">
                    <a16:creationId xmlns:a16="http://schemas.microsoft.com/office/drawing/2014/main" id="{3F4C491C-B525-5475-D07B-6A5943C45376}"/>
                  </a:ext>
                </a:extLst>
              </p:cNvPr>
              <p:cNvSpPr/>
              <p:nvPr/>
            </p:nvSpPr>
            <p:spPr>
              <a:xfrm>
                <a:off x="3352801" y="2008015"/>
                <a:ext cx="1472044" cy="1325563"/>
              </a:xfrm>
              <a:prstGeom prst="ellipse">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B942064A-4F66-971E-14BF-8AC6151303EF}"/>
                  </a:ext>
                </a:extLst>
              </p:cNvPr>
              <p:cNvSpPr/>
              <p:nvPr/>
            </p:nvSpPr>
            <p:spPr>
              <a:xfrm>
                <a:off x="3590841" y="2308785"/>
                <a:ext cx="1054489" cy="97822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44" name="TextBox 43">
                <a:extLst>
                  <a:ext uri="{FF2B5EF4-FFF2-40B4-BE49-F238E27FC236}">
                    <a16:creationId xmlns:a16="http://schemas.microsoft.com/office/drawing/2014/main" id="{4579B51C-F18E-626F-47E1-0500AE56EC79}"/>
                  </a:ext>
                </a:extLst>
              </p:cNvPr>
              <p:cNvSpPr txBox="1"/>
              <p:nvPr/>
            </p:nvSpPr>
            <p:spPr>
              <a:xfrm>
                <a:off x="3663473" y="2051166"/>
                <a:ext cx="930063" cy="276999"/>
              </a:xfrm>
              <a:prstGeom prst="rect">
                <a:avLst/>
              </a:prstGeom>
              <a:noFill/>
            </p:spPr>
            <p:txBody>
              <a:bodyPr wrap="none" rtlCol="0">
                <a:spAutoFit/>
              </a:bodyPr>
              <a:lstStyle/>
              <a:p>
                <a:r>
                  <a:rPr lang="en-US" sz="1200" dirty="0">
                    <a:solidFill>
                      <a:srgbClr val="0070C0"/>
                    </a:solidFill>
                  </a:rPr>
                  <a:t>Chem = 180</a:t>
                </a:r>
              </a:p>
            </p:txBody>
          </p:sp>
          <p:sp>
            <p:nvSpPr>
              <p:cNvPr id="45" name="TextBox 44">
                <a:extLst>
                  <a:ext uri="{FF2B5EF4-FFF2-40B4-BE49-F238E27FC236}">
                    <a16:creationId xmlns:a16="http://schemas.microsoft.com/office/drawing/2014/main" id="{F6F3D194-5BC8-AAA4-F0BF-1F44319232D6}"/>
                  </a:ext>
                </a:extLst>
              </p:cNvPr>
              <p:cNvSpPr txBox="1"/>
              <p:nvPr/>
            </p:nvSpPr>
            <p:spPr>
              <a:xfrm>
                <a:off x="3301223" y="1703721"/>
                <a:ext cx="1523622" cy="276999"/>
              </a:xfrm>
              <a:prstGeom prst="rect">
                <a:avLst/>
              </a:prstGeom>
              <a:noFill/>
            </p:spPr>
            <p:txBody>
              <a:bodyPr wrap="none" rtlCol="0">
                <a:spAutoFit/>
              </a:bodyPr>
              <a:lstStyle/>
              <a:p>
                <a:r>
                  <a:rPr lang="en-US" sz="1200" strike="sngStrike" dirty="0"/>
                  <a:t>Total, everyone = 435</a:t>
                </a:r>
              </a:p>
            </p:txBody>
          </p:sp>
        </p:grpSp>
        <p:sp>
          <p:nvSpPr>
            <p:cNvPr id="4" name="Oval 3">
              <a:extLst>
                <a:ext uri="{FF2B5EF4-FFF2-40B4-BE49-F238E27FC236}">
                  <a16:creationId xmlns:a16="http://schemas.microsoft.com/office/drawing/2014/main" id="{EAC762EB-6F68-3745-61C1-3B3601136E2F}"/>
                </a:ext>
              </a:extLst>
            </p:cNvPr>
            <p:cNvSpPr/>
            <p:nvPr/>
          </p:nvSpPr>
          <p:spPr>
            <a:xfrm>
              <a:off x="10986398" y="1694644"/>
              <a:ext cx="457859" cy="4417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5452BF-00AA-E0FF-127A-301BD7DEBC49}"/>
                </a:ext>
              </a:extLst>
            </p:cNvPr>
            <p:cNvSpPr txBox="1"/>
            <p:nvPr/>
          </p:nvSpPr>
          <p:spPr>
            <a:xfrm>
              <a:off x="10750295" y="1466873"/>
              <a:ext cx="830677" cy="276999"/>
            </a:xfrm>
            <a:prstGeom prst="rect">
              <a:avLst/>
            </a:prstGeom>
            <a:noFill/>
          </p:spPr>
          <p:txBody>
            <a:bodyPr wrap="none" rtlCol="0">
              <a:spAutoFit/>
            </a:bodyPr>
            <a:lstStyle/>
            <a:p>
              <a:r>
                <a:rPr lang="en-US" sz="1200" dirty="0">
                  <a:solidFill>
                    <a:srgbClr val="FF0000"/>
                  </a:solidFill>
                </a:rPr>
                <a:t>Good = 70</a:t>
              </a:r>
            </a:p>
          </p:txBody>
        </p:sp>
      </p:grpSp>
      <p:grpSp>
        <p:nvGrpSpPr>
          <p:cNvPr id="48" name="Group 47">
            <a:extLst>
              <a:ext uri="{FF2B5EF4-FFF2-40B4-BE49-F238E27FC236}">
                <a16:creationId xmlns:a16="http://schemas.microsoft.com/office/drawing/2014/main" id="{C094EDB5-B8D6-04C2-06FD-6ED7D13E3558}"/>
              </a:ext>
            </a:extLst>
          </p:cNvPr>
          <p:cNvGrpSpPr/>
          <p:nvPr/>
        </p:nvGrpSpPr>
        <p:grpSpPr>
          <a:xfrm>
            <a:off x="10332632" y="1712931"/>
            <a:ext cx="1523622" cy="1629857"/>
            <a:chOff x="10333135" y="727569"/>
            <a:chExt cx="1523622" cy="1629857"/>
          </a:xfrm>
        </p:grpSpPr>
        <p:grpSp>
          <p:nvGrpSpPr>
            <p:cNvPr id="49" name="Group 48">
              <a:extLst>
                <a:ext uri="{FF2B5EF4-FFF2-40B4-BE49-F238E27FC236}">
                  <a16:creationId xmlns:a16="http://schemas.microsoft.com/office/drawing/2014/main" id="{47A3E025-CAF4-DBAB-2430-10D84FAE4484}"/>
                </a:ext>
              </a:extLst>
            </p:cNvPr>
            <p:cNvGrpSpPr/>
            <p:nvPr/>
          </p:nvGrpSpPr>
          <p:grpSpPr>
            <a:xfrm>
              <a:off x="10333135" y="727569"/>
              <a:ext cx="1523622" cy="1629857"/>
              <a:chOff x="3301223" y="1703721"/>
              <a:chExt cx="1523622" cy="1629857"/>
            </a:xfrm>
          </p:grpSpPr>
          <p:sp>
            <p:nvSpPr>
              <p:cNvPr id="54" name="Oval 53">
                <a:extLst>
                  <a:ext uri="{FF2B5EF4-FFF2-40B4-BE49-F238E27FC236}">
                    <a16:creationId xmlns:a16="http://schemas.microsoft.com/office/drawing/2014/main" id="{FE538AE4-6BE5-78C7-94A7-FDD790A8C6B8}"/>
                  </a:ext>
                </a:extLst>
              </p:cNvPr>
              <p:cNvSpPr/>
              <p:nvPr/>
            </p:nvSpPr>
            <p:spPr>
              <a:xfrm>
                <a:off x="3352801" y="2008015"/>
                <a:ext cx="1472044" cy="1325563"/>
              </a:xfrm>
              <a:prstGeom prst="ellipse">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BC034B3C-3A95-3D2D-FC14-D060B070C929}"/>
                  </a:ext>
                </a:extLst>
              </p:cNvPr>
              <p:cNvSpPr/>
              <p:nvPr/>
            </p:nvSpPr>
            <p:spPr>
              <a:xfrm>
                <a:off x="3590841" y="2308785"/>
                <a:ext cx="1054489" cy="97822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57" name="TextBox 56">
                <a:extLst>
                  <a:ext uri="{FF2B5EF4-FFF2-40B4-BE49-F238E27FC236}">
                    <a16:creationId xmlns:a16="http://schemas.microsoft.com/office/drawing/2014/main" id="{FC30B893-12CE-8C98-E8DB-93A866F296F3}"/>
                  </a:ext>
                </a:extLst>
              </p:cNvPr>
              <p:cNvSpPr txBox="1"/>
              <p:nvPr/>
            </p:nvSpPr>
            <p:spPr>
              <a:xfrm>
                <a:off x="3579371" y="2050485"/>
                <a:ext cx="1011302" cy="276999"/>
              </a:xfrm>
              <a:prstGeom prst="rect">
                <a:avLst/>
              </a:prstGeom>
              <a:noFill/>
            </p:spPr>
            <p:txBody>
              <a:bodyPr wrap="none" rtlCol="0">
                <a:spAutoFit/>
              </a:bodyPr>
              <a:lstStyle/>
              <a:p>
                <a:r>
                  <a:rPr lang="en-US" sz="1200" dirty="0">
                    <a:solidFill>
                      <a:srgbClr val="0070C0"/>
                    </a:solidFill>
                  </a:rPr>
                  <a:t>Perfect = 220</a:t>
                </a:r>
              </a:p>
            </p:txBody>
          </p:sp>
          <p:sp>
            <p:nvSpPr>
              <p:cNvPr id="58" name="TextBox 57">
                <a:extLst>
                  <a:ext uri="{FF2B5EF4-FFF2-40B4-BE49-F238E27FC236}">
                    <a16:creationId xmlns:a16="http://schemas.microsoft.com/office/drawing/2014/main" id="{3C0B95B8-4E0E-0BC3-216C-ACDDD8AF12FC}"/>
                  </a:ext>
                </a:extLst>
              </p:cNvPr>
              <p:cNvSpPr txBox="1"/>
              <p:nvPr/>
            </p:nvSpPr>
            <p:spPr>
              <a:xfrm>
                <a:off x="3301223" y="1703721"/>
                <a:ext cx="1523622" cy="276999"/>
              </a:xfrm>
              <a:prstGeom prst="rect">
                <a:avLst/>
              </a:prstGeom>
              <a:noFill/>
            </p:spPr>
            <p:txBody>
              <a:bodyPr wrap="none" rtlCol="0">
                <a:spAutoFit/>
              </a:bodyPr>
              <a:lstStyle/>
              <a:p>
                <a:r>
                  <a:rPr lang="en-US" sz="1200" strike="sngStrike" dirty="0"/>
                  <a:t>Total, everyone = 435</a:t>
                </a:r>
              </a:p>
            </p:txBody>
          </p:sp>
        </p:grpSp>
        <p:sp>
          <p:nvSpPr>
            <p:cNvPr id="50" name="Oval 49">
              <a:extLst>
                <a:ext uri="{FF2B5EF4-FFF2-40B4-BE49-F238E27FC236}">
                  <a16:creationId xmlns:a16="http://schemas.microsoft.com/office/drawing/2014/main" id="{3CAE060A-3A81-C754-7DB3-53A5963B0A13}"/>
                </a:ext>
              </a:extLst>
            </p:cNvPr>
            <p:cNvSpPr/>
            <p:nvPr/>
          </p:nvSpPr>
          <p:spPr>
            <a:xfrm>
              <a:off x="10986398" y="1694644"/>
              <a:ext cx="457859" cy="4417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FF1636B-C6CF-B814-4C40-C8DB194E589A}"/>
                </a:ext>
              </a:extLst>
            </p:cNvPr>
            <p:cNvSpPr txBox="1"/>
            <p:nvPr/>
          </p:nvSpPr>
          <p:spPr>
            <a:xfrm>
              <a:off x="10750295" y="1466873"/>
              <a:ext cx="872290" cy="276999"/>
            </a:xfrm>
            <a:prstGeom prst="rect">
              <a:avLst/>
            </a:prstGeom>
            <a:noFill/>
          </p:spPr>
          <p:txBody>
            <a:bodyPr wrap="none" rtlCol="0">
              <a:spAutoFit/>
            </a:bodyPr>
            <a:lstStyle/>
            <a:p>
              <a:r>
                <a:rPr lang="en-US" sz="1200" dirty="0">
                  <a:solidFill>
                    <a:srgbClr val="FF0000"/>
                  </a:solidFill>
                </a:rPr>
                <a:t>Stats = 100</a:t>
              </a:r>
            </a:p>
          </p:txBody>
        </p:sp>
      </p:grpSp>
      <p:grpSp>
        <p:nvGrpSpPr>
          <p:cNvPr id="60" name="Group 59">
            <a:extLst>
              <a:ext uri="{FF2B5EF4-FFF2-40B4-BE49-F238E27FC236}">
                <a16:creationId xmlns:a16="http://schemas.microsoft.com/office/drawing/2014/main" id="{1EA87416-B7C1-2489-9B7B-739AB4BBF370}"/>
              </a:ext>
            </a:extLst>
          </p:cNvPr>
          <p:cNvGrpSpPr/>
          <p:nvPr/>
        </p:nvGrpSpPr>
        <p:grpSpPr>
          <a:xfrm>
            <a:off x="10332632" y="3514441"/>
            <a:ext cx="1523622" cy="1629857"/>
            <a:chOff x="10333135" y="727569"/>
            <a:chExt cx="1523622" cy="1629857"/>
          </a:xfrm>
        </p:grpSpPr>
        <p:grpSp>
          <p:nvGrpSpPr>
            <p:cNvPr id="61" name="Group 60">
              <a:extLst>
                <a:ext uri="{FF2B5EF4-FFF2-40B4-BE49-F238E27FC236}">
                  <a16:creationId xmlns:a16="http://schemas.microsoft.com/office/drawing/2014/main" id="{90274242-4DCF-08D6-9BC0-10E93DA07116}"/>
                </a:ext>
              </a:extLst>
            </p:cNvPr>
            <p:cNvGrpSpPr/>
            <p:nvPr/>
          </p:nvGrpSpPr>
          <p:grpSpPr>
            <a:xfrm>
              <a:off x="10333135" y="727569"/>
              <a:ext cx="1523622" cy="1629857"/>
              <a:chOff x="3301223" y="1703721"/>
              <a:chExt cx="1523622" cy="1629857"/>
            </a:xfrm>
          </p:grpSpPr>
          <p:sp>
            <p:nvSpPr>
              <p:cNvPr id="70" name="Oval 69">
                <a:extLst>
                  <a:ext uri="{FF2B5EF4-FFF2-40B4-BE49-F238E27FC236}">
                    <a16:creationId xmlns:a16="http://schemas.microsoft.com/office/drawing/2014/main" id="{6EE57CC2-2000-B6E5-8FAE-91761265A19B}"/>
                  </a:ext>
                </a:extLst>
              </p:cNvPr>
              <p:cNvSpPr/>
              <p:nvPr/>
            </p:nvSpPr>
            <p:spPr>
              <a:xfrm>
                <a:off x="3352801" y="2008015"/>
                <a:ext cx="1472044" cy="1325563"/>
              </a:xfrm>
              <a:prstGeom prst="ellipse">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C98B9108-35F5-63DD-B7BE-CA4FF3C43FA5}"/>
                  </a:ext>
                </a:extLst>
              </p:cNvPr>
              <p:cNvSpPr/>
              <p:nvPr/>
            </p:nvSpPr>
            <p:spPr>
              <a:xfrm>
                <a:off x="3590841" y="2308785"/>
                <a:ext cx="1054489" cy="97822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76" name="TextBox 75">
                <a:extLst>
                  <a:ext uri="{FF2B5EF4-FFF2-40B4-BE49-F238E27FC236}">
                    <a16:creationId xmlns:a16="http://schemas.microsoft.com/office/drawing/2014/main" id="{55A50111-13BC-9447-42B6-5A05285448A7}"/>
                  </a:ext>
                </a:extLst>
              </p:cNvPr>
              <p:cNvSpPr txBox="1"/>
              <p:nvPr/>
            </p:nvSpPr>
            <p:spPr>
              <a:xfrm>
                <a:off x="3663473" y="2051166"/>
                <a:ext cx="872290" cy="276999"/>
              </a:xfrm>
              <a:prstGeom prst="rect">
                <a:avLst/>
              </a:prstGeom>
              <a:noFill/>
            </p:spPr>
            <p:txBody>
              <a:bodyPr wrap="none" rtlCol="0">
                <a:spAutoFit/>
              </a:bodyPr>
              <a:lstStyle/>
              <a:p>
                <a:r>
                  <a:rPr lang="en-US" sz="1200" dirty="0">
                    <a:solidFill>
                      <a:srgbClr val="0070C0"/>
                    </a:solidFill>
                  </a:rPr>
                  <a:t>Stats = 150</a:t>
                </a:r>
              </a:p>
            </p:txBody>
          </p:sp>
          <p:sp>
            <p:nvSpPr>
              <p:cNvPr id="78" name="TextBox 77">
                <a:extLst>
                  <a:ext uri="{FF2B5EF4-FFF2-40B4-BE49-F238E27FC236}">
                    <a16:creationId xmlns:a16="http://schemas.microsoft.com/office/drawing/2014/main" id="{BA8F439C-5F05-804D-068D-330CAF3937D2}"/>
                  </a:ext>
                </a:extLst>
              </p:cNvPr>
              <p:cNvSpPr txBox="1"/>
              <p:nvPr/>
            </p:nvSpPr>
            <p:spPr>
              <a:xfrm>
                <a:off x="3301223" y="1703721"/>
                <a:ext cx="1523622" cy="276999"/>
              </a:xfrm>
              <a:prstGeom prst="rect">
                <a:avLst/>
              </a:prstGeom>
              <a:noFill/>
            </p:spPr>
            <p:txBody>
              <a:bodyPr wrap="none" rtlCol="0">
                <a:spAutoFit/>
              </a:bodyPr>
              <a:lstStyle/>
              <a:p>
                <a:r>
                  <a:rPr lang="en-US" sz="1200" strike="sngStrike" dirty="0"/>
                  <a:t>Total, everyone = 435</a:t>
                </a:r>
              </a:p>
            </p:txBody>
          </p:sp>
        </p:grpSp>
        <p:sp>
          <p:nvSpPr>
            <p:cNvPr id="62" name="Oval 61">
              <a:extLst>
                <a:ext uri="{FF2B5EF4-FFF2-40B4-BE49-F238E27FC236}">
                  <a16:creationId xmlns:a16="http://schemas.microsoft.com/office/drawing/2014/main" id="{96536CF6-7706-A49A-E15C-4366BFACAC3E}"/>
                </a:ext>
              </a:extLst>
            </p:cNvPr>
            <p:cNvSpPr/>
            <p:nvPr/>
          </p:nvSpPr>
          <p:spPr>
            <a:xfrm>
              <a:off x="10986398" y="1694644"/>
              <a:ext cx="457859" cy="4417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08773A0-2870-8DEB-3A9B-597D50C99808}"/>
                </a:ext>
              </a:extLst>
            </p:cNvPr>
            <p:cNvSpPr txBox="1"/>
            <p:nvPr/>
          </p:nvSpPr>
          <p:spPr>
            <a:xfrm>
              <a:off x="10750295" y="1466873"/>
              <a:ext cx="782715" cy="276999"/>
            </a:xfrm>
            <a:prstGeom prst="rect">
              <a:avLst/>
            </a:prstGeom>
            <a:noFill/>
          </p:spPr>
          <p:txBody>
            <a:bodyPr wrap="none" rtlCol="0">
              <a:spAutoFit/>
            </a:bodyPr>
            <a:lstStyle/>
            <a:p>
              <a:r>
                <a:rPr lang="en-US" sz="1200" dirty="0">
                  <a:solidFill>
                    <a:srgbClr val="FF0000"/>
                  </a:solidFill>
                </a:rPr>
                <a:t>Poor = 30</a:t>
              </a:r>
            </a:p>
          </p:txBody>
        </p:sp>
      </p:grpSp>
      <p:grpSp>
        <p:nvGrpSpPr>
          <p:cNvPr id="79" name="Group 78">
            <a:extLst>
              <a:ext uri="{FF2B5EF4-FFF2-40B4-BE49-F238E27FC236}">
                <a16:creationId xmlns:a16="http://schemas.microsoft.com/office/drawing/2014/main" id="{6A4F3EE6-B801-514A-F972-D9AD9B8509B2}"/>
              </a:ext>
            </a:extLst>
          </p:cNvPr>
          <p:cNvGrpSpPr/>
          <p:nvPr/>
        </p:nvGrpSpPr>
        <p:grpSpPr>
          <a:xfrm>
            <a:off x="10332632" y="5315950"/>
            <a:ext cx="1523622" cy="1629857"/>
            <a:chOff x="10333135" y="727569"/>
            <a:chExt cx="1523622" cy="1629857"/>
          </a:xfrm>
        </p:grpSpPr>
        <p:grpSp>
          <p:nvGrpSpPr>
            <p:cNvPr id="86" name="Group 85">
              <a:extLst>
                <a:ext uri="{FF2B5EF4-FFF2-40B4-BE49-F238E27FC236}">
                  <a16:creationId xmlns:a16="http://schemas.microsoft.com/office/drawing/2014/main" id="{132C3B09-BB4E-2B51-B9FA-0D2524AB3DC4}"/>
                </a:ext>
              </a:extLst>
            </p:cNvPr>
            <p:cNvGrpSpPr/>
            <p:nvPr/>
          </p:nvGrpSpPr>
          <p:grpSpPr>
            <a:xfrm>
              <a:off x="10333135" y="727569"/>
              <a:ext cx="1523622" cy="1629857"/>
              <a:chOff x="3301223" y="1703721"/>
              <a:chExt cx="1523622" cy="1629857"/>
            </a:xfrm>
          </p:grpSpPr>
          <p:sp>
            <p:nvSpPr>
              <p:cNvPr id="89" name="Oval 88">
                <a:extLst>
                  <a:ext uri="{FF2B5EF4-FFF2-40B4-BE49-F238E27FC236}">
                    <a16:creationId xmlns:a16="http://schemas.microsoft.com/office/drawing/2014/main" id="{6EFEEA7A-BB83-8CE8-1AF2-43EBD35A3A7D}"/>
                  </a:ext>
                </a:extLst>
              </p:cNvPr>
              <p:cNvSpPr/>
              <p:nvPr/>
            </p:nvSpPr>
            <p:spPr>
              <a:xfrm>
                <a:off x="3352801" y="2008015"/>
                <a:ext cx="1472044" cy="1325563"/>
              </a:xfrm>
              <a:prstGeom prst="ellipse">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4529D8EA-1606-1039-BDA9-A0686457085E}"/>
                  </a:ext>
                </a:extLst>
              </p:cNvPr>
              <p:cNvSpPr/>
              <p:nvPr/>
            </p:nvSpPr>
            <p:spPr>
              <a:xfrm>
                <a:off x="3590841" y="2308785"/>
                <a:ext cx="1054489" cy="97822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1" name="TextBox 90">
                <a:extLst>
                  <a:ext uri="{FF2B5EF4-FFF2-40B4-BE49-F238E27FC236}">
                    <a16:creationId xmlns:a16="http://schemas.microsoft.com/office/drawing/2014/main" id="{43A55C3B-6BC9-295C-64D0-8E1D13A0954F}"/>
                  </a:ext>
                </a:extLst>
              </p:cNvPr>
              <p:cNvSpPr txBox="1"/>
              <p:nvPr/>
            </p:nvSpPr>
            <p:spPr>
              <a:xfrm>
                <a:off x="3663473" y="2051166"/>
                <a:ext cx="782715" cy="276999"/>
              </a:xfrm>
              <a:prstGeom prst="rect">
                <a:avLst/>
              </a:prstGeom>
              <a:noFill/>
            </p:spPr>
            <p:txBody>
              <a:bodyPr wrap="none" rtlCol="0">
                <a:spAutoFit/>
              </a:bodyPr>
              <a:lstStyle/>
              <a:p>
                <a:r>
                  <a:rPr lang="en-US" sz="1200" dirty="0">
                    <a:solidFill>
                      <a:srgbClr val="0070C0"/>
                    </a:solidFill>
                  </a:rPr>
                  <a:t>Poor = 75</a:t>
                </a:r>
              </a:p>
            </p:txBody>
          </p:sp>
          <p:sp>
            <p:nvSpPr>
              <p:cNvPr id="92" name="TextBox 91">
                <a:extLst>
                  <a:ext uri="{FF2B5EF4-FFF2-40B4-BE49-F238E27FC236}">
                    <a16:creationId xmlns:a16="http://schemas.microsoft.com/office/drawing/2014/main" id="{B7E6EDC2-55DD-CFBB-F912-09B1D8AFDD64}"/>
                  </a:ext>
                </a:extLst>
              </p:cNvPr>
              <p:cNvSpPr txBox="1"/>
              <p:nvPr/>
            </p:nvSpPr>
            <p:spPr>
              <a:xfrm>
                <a:off x="3301223" y="1703721"/>
                <a:ext cx="1523622" cy="276999"/>
              </a:xfrm>
              <a:prstGeom prst="rect">
                <a:avLst/>
              </a:prstGeom>
              <a:noFill/>
            </p:spPr>
            <p:txBody>
              <a:bodyPr wrap="none" rtlCol="0">
                <a:spAutoFit/>
              </a:bodyPr>
              <a:lstStyle/>
              <a:p>
                <a:r>
                  <a:rPr lang="en-US" sz="1200" strike="sngStrike" dirty="0"/>
                  <a:t>Total, everyone = 435</a:t>
                </a:r>
              </a:p>
            </p:txBody>
          </p:sp>
        </p:grpSp>
        <p:sp>
          <p:nvSpPr>
            <p:cNvPr id="87" name="Oval 86">
              <a:extLst>
                <a:ext uri="{FF2B5EF4-FFF2-40B4-BE49-F238E27FC236}">
                  <a16:creationId xmlns:a16="http://schemas.microsoft.com/office/drawing/2014/main" id="{B28D0E25-A67E-7E15-AD52-A84714D060F9}"/>
                </a:ext>
              </a:extLst>
            </p:cNvPr>
            <p:cNvSpPr/>
            <p:nvPr/>
          </p:nvSpPr>
          <p:spPr>
            <a:xfrm>
              <a:off x="10986398" y="1694644"/>
              <a:ext cx="457859" cy="4417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E6A364C6-623C-1F8D-8306-FFB46DFF05E4}"/>
                </a:ext>
              </a:extLst>
            </p:cNvPr>
            <p:cNvSpPr txBox="1"/>
            <p:nvPr/>
          </p:nvSpPr>
          <p:spPr>
            <a:xfrm>
              <a:off x="10750295" y="1466873"/>
              <a:ext cx="683200" cy="276999"/>
            </a:xfrm>
            <a:prstGeom prst="rect">
              <a:avLst/>
            </a:prstGeom>
            <a:noFill/>
          </p:spPr>
          <p:txBody>
            <a:bodyPr wrap="none" rtlCol="0">
              <a:spAutoFit/>
            </a:bodyPr>
            <a:lstStyle/>
            <a:p>
              <a:r>
                <a:rPr lang="en-US" sz="1200" dirty="0">
                  <a:solidFill>
                    <a:srgbClr val="FF0000"/>
                  </a:solidFill>
                </a:rPr>
                <a:t>Art = 15</a:t>
              </a:r>
            </a:p>
          </p:txBody>
        </p:sp>
      </p:grpSp>
      <p:sp>
        <p:nvSpPr>
          <p:cNvPr id="93" name="Rectangle 92">
            <a:extLst>
              <a:ext uri="{FF2B5EF4-FFF2-40B4-BE49-F238E27FC236}">
                <a16:creationId xmlns:a16="http://schemas.microsoft.com/office/drawing/2014/main" id="{3B645EC7-1ED8-9FB0-C06F-C7D311C29A18}"/>
              </a:ext>
            </a:extLst>
          </p:cNvPr>
          <p:cNvSpPr/>
          <p:nvPr/>
        </p:nvSpPr>
        <p:spPr>
          <a:xfrm>
            <a:off x="6418913" y="2769763"/>
            <a:ext cx="3703785" cy="587036"/>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0CDEBBC-3751-7292-0E75-B956BA9E7AA6}"/>
              </a:ext>
            </a:extLst>
          </p:cNvPr>
          <p:cNvSpPr/>
          <p:nvPr/>
        </p:nvSpPr>
        <p:spPr>
          <a:xfrm>
            <a:off x="7651824" y="3802268"/>
            <a:ext cx="2371638" cy="1005721"/>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0AD8543-CFD4-901A-572D-D3D0DFFAC6D1}"/>
              </a:ext>
            </a:extLst>
          </p:cNvPr>
          <p:cNvSpPr/>
          <p:nvPr/>
        </p:nvSpPr>
        <p:spPr>
          <a:xfrm>
            <a:off x="7059943" y="945737"/>
            <a:ext cx="1411232" cy="987385"/>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78CB8D43-A90C-5CB0-F2D3-C6FAF3863FC3}"/>
              </a:ext>
            </a:extLst>
          </p:cNvPr>
          <p:cNvSpPr/>
          <p:nvPr/>
        </p:nvSpPr>
        <p:spPr>
          <a:xfrm>
            <a:off x="9211018" y="945737"/>
            <a:ext cx="939876" cy="1041400"/>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A3C408FF-4757-860A-6D58-96CA9E72816D}"/>
              </a:ext>
            </a:extLst>
          </p:cNvPr>
          <p:cNvSpPr/>
          <p:nvPr/>
        </p:nvSpPr>
        <p:spPr>
          <a:xfrm>
            <a:off x="6430618" y="5663395"/>
            <a:ext cx="3703785" cy="450036"/>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ED0823A-0705-EDD3-380D-7E6537B974F4}"/>
              </a:ext>
            </a:extLst>
          </p:cNvPr>
          <p:cNvSpPr/>
          <p:nvPr/>
        </p:nvSpPr>
        <p:spPr>
          <a:xfrm>
            <a:off x="6455193" y="6362324"/>
            <a:ext cx="3703785" cy="189265"/>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34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393700" y="184150"/>
            <a:ext cx="10515600" cy="1325563"/>
          </a:xfrm>
        </p:spPr>
        <p:txBody>
          <a:bodyPr>
            <a:normAutofit/>
          </a:bodyPr>
          <a:lstStyle/>
          <a:p>
            <a:r>
              <a:rPr lang="en-US" sz="4000" dirty="0"/>
              <a:t>Conditional (Given) Probabilities</a:t>
            </a:r>
            <a:endParaRPr lang="en-US" sz="6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147550" y="1468402"/>
                <a:ext cx="10515600" cy="4351338"/>
              </a:xfrm>
            </p:spPr>
            <p:txBody>
              <a:bodyPr>
                <a:noAutofit/>
              </a:bodyPr>
              <a:lstStyle/>
              <a:p>
                <a:r>
                  <a:rPr lang="en-US" sz="1400" dirty="0"/>
                  <a:t>This it the third type of probability mentioned earlier, </a:t>
                </a:r>
                <a:r>
                  <a:rPr lang="en-US" sz="1400" dirty="0">
                    <a:solidFill>
                      <a:srgbClr val="7030A0"/>
                    </a:solidFill>
                  </a:rPr>
                  <a:t>conditional probabilities</a:t>
                </a:r>
                <a:r>
                  <a:rPr lang="en-US" sz="1400" dirty="0"/>
                  <a:t>.</a:t>
                </a:r>
              </a:p>
              <a:p>
                <a:pPr lvl="1"/>
                <a:r>
                  <a:rPr lang="en-US" sz="1400" dirty="0"/>
                  <a:t>Here we are only looking within a single row or column because we have </a:t>
                </a:r>
                <a:r>
                  <a:rPr lang="en-US" sz="1400" u="sng" dirty="0"/>
                  <a:t>additional (GIVEN) information</a:t>
                </a:r>
                <a:r>
                  <a:rPr lang="en-US" sz="1400" dirty="0"/>
                  <a:t>!</a:t>
                </a:r>
              </a:p>
              <a:p>
                <a:pPr lvl="1"/>
                <a:r>
                  <a:rPr lang="en-US" sz="1400" dirty="0"/>
                  <a:t>This is what we did in the previous LCQ!!</a:t>
                </a:r>
              </a:p>
              <a:p>
                <a:pPr lvl="2"/>
                <a:r>
                  <a:rPr lang="en-US" sz="1400" dirty="0"/>
                  <a:t>Another Ex) P(Perfect given Statistics), I know I have a Stats student…</a:t>
                </a:r>
              </a:p>
              <a:p>
                <a:pPr lvl="2"/>
                <a:r>
                  <a:rPr lang="en-US" sz="1400" dirty="0"/>
                  <a:t>So just cover up what were aren’t interested in! Now I have a “new” smaller sample space of students to choose from.</a:t>
                </a:r>
              </a:p>
              <a:p>
                <a:pPr lvl="2"/>
                <a:r>
                  <a:rPr lang="en-US" sz="1400" dirty="0"/>
                  <a:t>Then find Perfect attenders → </a:t>
                </a:r>
                <a:r>
                  <a:rPr lang="en-US" sz="1400" dirty="0">
                    <a:solidFill>
                      <a:srgbClr val="FF0000"/>
                    </a:solidFill>
                  </a:rPr>
                  <a:t>P(Perfect given Statistics) = 100 / 130 = 0.769</a:t>
                </a:r>
              </a:p>
              <a:p>
                <a:r>
                  <a:rPr lang="en-US" sz="1400" dirty="0"/>
                  <a:t>The process we have been doing is formally stated below</a:t>
                </a:r>
              </a:p>
              <a:p>
                <a:pPr lvl="1"/>
                <a:endParaRPr lang="en-US" sz="1400" dirty="0"/>
              </a:p>
              <a:p>
                <a:pPr marL="0" indent="0">
                  <a:buNone/>
                </a:pPr>
                <a:r>
                  <a:rPr lang="en-US" sz="1400" u="sng" dirty="0"/>
                  <a:t>Conditional Probabilities</a:t>
                </a:r>
              </a:p>
              <a:p>
                <a:r>
                  <a:rPr lang="en-US" sz="1400" dirty="0"/>
                  <a:t>The probability that an event will occur </a:t>
                </a:r>
                <a:r>
                  <a:rPr lang="en-US" sz="1400" u="sng" dirty="0"/>
                  <a:t>given</a:t>
                </a:r>
                <a:r>
                  <a:rPr lang="en-US" sz="1400" dirty="0"/>
                  <a:t> the outcome of the </a:t>
                </a:r>
                <a:r>
                  <a:rPr lang="en-US" sz="1400" u="sng" dirty="0"/>
                  <a:t>previous event</a:t>
                </a:r>
                <a:r>
                  <a:rPr lang="en-US" sz="1400" dirty="0"/>
                  <a:t> can be found by:</a:t>
                </a:r>
              </a:p>
              <a:p>
                <a:pPr marL="457200" lvl="1" indent="0">
                  <a:buNone/>
                </a:pPr>
                <a:r>
                  <a:rPr lang="en-US" sz="1400" dirty="0"/>
                  <a:t>P(A|B) = </a:t>
                </a: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𝐴</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𝐵</m:t>
                        </m:r>
                        <m:r>
                          <a:rPr lang="en-US" sz="1400" b="0" i="1" smtClean="0">
                            <a:latin typeface="Cambria Math" panose="02040503050406030204" pitchFamily="18" charset="0"/>
                            <a:ea typeface="Cambria Math" panose="02040503050406030204" pitchFamily="18" charset="0"/>
                          </a:rPr>
                          <m:t>)</m:t>
                        </m:r>
                      </m:num>
                      <m:den>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𝐵</m:t>
                        </m:r>
                        <m:r>
                          <a:rPr lang="en-US" sz="1400" b="0" i="1" smtClean="0">
                            <a:latin typeface="Cambria Math" panose="02040503050406030204" pitchFamily="18" charset="0"/>
                          </a:rPr>
                          <m:t>)</m:t>
                        </m:r>
                      </m:den>
                    </m:f>
                  </m:oMath>
                </a14:m>
                <a:r>
                  <a:rPr lang="en-US" sz="1400" dirty="0"/>
                  <a:t> </a:t>
                </a:r>
              </a:p>
              <a:p>
                <a:pPr marL="457200" lvl="1" indent="0">
                  <a:buNone/>
                </a:pPr>
                <a:r>
                  <a:rPr lang="en-US" sz="1400" dirty="0"/>
                  <a:t>P(A given B) = P(A and B) / P(B)</a:t>
                </a:r>
              </a:p>
              <a:p>
                <a:pPr marL="457200" lvl="1" indent="0">
                  <a:buNone/>
                </a:pPr>
                <a:r>
                  <a:rPr lang="en-US" sz="1400" dirty="0"/>
                  <a:t>P(A|B) = (Joint Prob of A and B) / (Marginal Prob of B)</a:t>
                </a:r>
              </a:p>
              <a:p>
                <a:pPr marL="457200" lvl="1" indent="0">
                  <a:buNone/>
                </a:pPr>
                <a:endParaRPr lang="en-US" sz="1400" dirty="0"/>
              </a:p>
              <a:p>
                <a:r>
                  <a:rPr lang="en-US" sz="1400" dirty="0"/>
                  <a:t>Order is important! We can interpret the “given” statement as B happened first, now what is the probability A occurs?</a:t>
                </a:r>
              </a:p>
              <a:p>
                <a:pPr lvl="1"/>
                <a:r>
                  <a:rPr lang="en-US" sz="1400" dirty="0"/>
                  <a:t>In other words, we already know something, so we can limit what we have to look at.</a:t>
                </a:r>
              </a:p>
              <a:p>
                <a:pPr lvl="1"/>
                <a:r>
                  <a:rPr lang="en-US" sz="1400" dirty="0"/>
                  <a:t>The denominator is no longer the total sample size → It is now the Column or Row total</a:t>
                </a:r>
              </a:p>
              <a:p>
                <a:pPr lvl="1"/>
                <a:r>
                  <a:rPr lang="en-US" sz="1400" dirty="0"/>
                  <a:t>In the notation P(A | B) → whatever comes second goes on the bottom of our fraction!</a:t>
                </a:r>
              </a:p>
            </p:txBody>
          </p:sp>
        </mc:Choice>
        <mc:Fallback xmlns="">
          <p:sp>
            <p:nvSpPr>
              <p:cNvPr id="3" name="Content Placeholder 2">
                <a:extLst>
                  <a:ext uri="{FF2B5EF4-FFF2-40B4-BE49-F238E27FC236}">
                    <a16:creationId xmlns:a16="http://schemas.microsoft.com/office/drawing/2014/main" id="{2F4C768B-94E4-B145-A575-8783C0276525}"/>
                  </a:ext>
                </a:extLst>
              </p:cNvPr>
              <p:cNvSpPr>
                <a:spLocks noGrp="1" noRot="1" noChangeAspect="1" noMove="1" noResize="1" noEditPoints="1" noAdjustHandles="1" noChangeArrowheads="1" noChangeShapeType="1" noTextEdit="1"/>
              </p:cNvSpPr>
              <p:nvPr>
                <p:ph idx="1"/>
              </p:nvPr>
            </p:nvSpPr>
            <p:spPr>
              <a:xfrm>
                <a:off x="147550" y="1468402"/>
                <a:ext cx="10515600" cy="4351338"/>
              </a:xfrm>
              <a:blipFill>
                <a:blip r:embed="rId2"/>
                <a:stretch>
                  <a:fillRect l="-121" t="-872" b="-16279"/>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69F89D6F-87A1-E73C-0574-FD051814E7AC}"/>
              </a:ext>
            </a:extLst>
          </p:cNvPr>
          <p:cNvGraphicFramePr>
            <a:graphicFrameLocks noGrp="1"/>
          </p:cNvGraphicFramePr>
          <p:nvPr>
            <p:extLst>
              <p:ext uri="{D42A27DB-BD31-4B8C-83A1-F6EECF244321}">
                <p14:modId xmlns:p14="http://schemas.microsoft.com/office/powerpoint/2010/main" val="2068969787"/>
              </p:ext>
            </p:extLst>
          </p:nvPr>
        </p:nvGraphicFramePr>
        <p:xfrm>
          <a:off x="7770331" y="367168"/>
          <a:ext cx="4127500" cy="1041400"/>
        </p:xfrm>
        <a:graphic>
          <a:graphicData uri="http://schemas.openxmlformats.org/drawingml/2006/table">
            <a:tbl>
              <a:tblPr/>
              <a:tblGrid>
                <a:gridCol w="825500">
                  <a:extLst>
                    <a:ext uri="{9D8B030D-6E8A-4147-A177-3AD203B41FA5}">
                      <a16:colId xmlns:a16="http://schemas.microsoft.com/office/drawing/2014/main" val="3427422092"/>
                    </a:ext>
                  </a:extLst>
                </a:gridCol>
                <a:gridCol w="825500">
                  <a:extLst>
                    <a:ext uri="{9D8B030D-6E8A-4147-A177-3AD203B41FA5}">
                      <a16:colId xmlns:a16="http://schemas.microsoft.com/office/drawing/2014/main" val="3438255198"/>
                    </a:ext>
                  </a:extLst>
                </a:gridCol>
                <a:gridCol w="825500">
                  <a:extLst>
                    <a:ext uri="{9D8B030D-6E8A-4147-A177-3AD203B41FA5}">
                      <a16:colId xmlns:a16="http://schemas.microsoft.com/office/drawing/2014/main" val="100983774"/>
                    </a:ext>
                  </a:extLst>
                </a:gridCol>
                <a:gridCol w="825500">
                  <a:extLst>
                    <a:ext uri="{9D8B030D-6E8A-4147-A177-3AD203B41FA5}">
                      <a16:colId xmlns:a16="http://schemas.microsoft.com/office/drawing/2014/main" val="645646923"/>
                    </a:ext>
                  </a:extLst>
                </a:gridCol>
                <a:gridCol w="825500">
                  <a:extLst>
                    <a:ext uri="{9D8B030D-6E8A-4147-A177-3AD203B41FA5}">
                      <a16:colId xmlns:a16="http://schemas.microsoft.com/office/drawing/2014/main" val="2144687791"/>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559357"/>
                  </a:ext>
                </a:extLst>
              </a:tr>
              <a:tr h="203200">
                <a:tc>
                  <a:txBody>
                    <a:bodyPr/>
                    <a:lstStyle/>
                    <a:p>
                      <a:pPr algn="ctr" fontAlgn="ctr"/>
                      <a:r>
                        <a:rPr lang="en-US" sz="1200" b="1" i="0" u="none" strike="noStrike">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3500124"/>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6559474"/>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4314186"/>
                  </a:ext>
                </a:extLst>
              </a:tr>
              <a:tr h="215900">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606979"/>
                  </a:ext>
                </a:extLst>
              </a:tr>
            </a:tbl>
          </a:graphicData>
        </a:graphic>
      </p:graphicFrame>
      <p:sp>
        <p:nvSpPr>
          <p:cNvPr id="7" name="Rectangle 6">
            <a:extLst>
              <a:ext uri="{FF2B5EF4-FFF2-40B4-BE49-F238E27FC236}">
                <a16:creationId xmlns:a16="http://schemas.microsoft.com/office/drawing/2014/main" id="{57622EB9-EA7E-8377-8B00-EEBEA65399E9}"/>
              </a:ext>
            </a:extLst>
          </p:cNvPr>
          <p:cNvSpPr/>
          <p:nvPr/>
        </p:nvSpPr>
        <p:spPr>
          <a:xfrm>
            <a:off x="9420963" y="348947"/>
            <a:ext cx="2484374" cy="1043853"/>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5E486FC7-188C-99BB-B4F3-30662B5FB340}"/>
                  </a:ext>
                </a:extLst>
              </p14:cNvPr>
              <p14:cNvContentPartPr/>
              <p14:nvPr/>
            </p14:nvContentPartPr>
            <p14:xfrm>
              <a:off x="8666560" y="3906280"/>
              <a:ext cx="360" cy="360"/>
            </p14:xfrm>
          </p:contentPart>
        </mc:Choice>
        <mc:Fallback xmlns="">
          <p:pic>
            <p:nvPicPr>
              <p:cNvPr id="15" name="Ink 14">
                <a:extLst>
                  <a:ext uri="{FF2B5EF4-FFF2-40B4-BE49-F238E27FC236}">
                    <a16:creationId xmlns:a16="http://schemas.microsoft.com/office/drawing/2014/main" id="{5E486FC7-188C-99BB-B4F3-30662B5FB340}"/>
                  </a:ext>
                </a:extLst>
              </p:cNvPr>
              <p:cNvPicPr/>
              <p:nvPr/>
            </p:nvPicPr>
            <p:blipFill>
              <a:blip r:embed="rId4"/>
              <a:stretch>
                <a:fillRect/>
              </a:stretch>
            </p:blipFill>
            <p:spPr>
              <a:xfrm>
                <a:off x="8657920" y="3897280"/>
                <a:ext cx="18000" cy="18000"/>
              </a:xfrm>
              <a:prstGeom prst="rect">
                <a:avLst/>
              </a:prstGeom>
            </p:spPr>
          </p:pic>
        </mc:Fallback>
      </mc:AlternateContent>
      <p:grpSp>
        <p:nvGrpSpPr>
          <p:cNvPr id="20" name="Group 19">
            <a:extLst>
              <a:ext uri="{FF2B5EF4-FFF2-40B4-BE49-F238E27FC236}">
                <a16:creationId xmlns:a16="http://schemas.microsoft.com/office/drawing/2014/main" id="{C4EE0631-4AAD-5242-DE84-4B70B4BAF68E}"/>
              </a:ext>
            </a:extLst>
          </p:cNvPr>
          <p:cNvGrpSpPr/>
          <p:nvPr/>
        </p:nvGrpSpPr>
        <p:grpSpPr>
          <a:xfrm>
            <a:off x="8556818" y="4150480"/>
            <a:ext cx="3341013" cy="1135380"/>
            <a:chOff x="8246581" y="5497135"/>
            <a:chExt cx="3341013" cy="1135380"/>
          </a:xfrm>
        </p:grpSpPr>
        <p:graphicFrame>
          <p:nvGraphicFramePr>
            <p:cNvPr id="16" name="Content Placeholder 7">
              <a:extLst>
                <a:ext uri="{FF2B5EF4-FFF2-40B4-BE49-F238E27FC236}">
                  <a16:creationId xmlns:a16="http://schemas.microsoft.com/office/drawing/2014/main" id="{67E4ED64-387B-9921-F5E7-948C8271F9F4}"/>
                </a:ext>
              </a:extLst>
            </p:cNvPr>
            <p:cNvGraphicFramePr>
              <a:graphicFrameLocks/>
            </p:cNvGraphicFramePr>
            <p:nvPr>
              <p:extLst>
                <p:ext uri="{D42A27DB-BD31-4B8C-83A1-F6EECF244321}">
                  <p14:modId xmlns:p14="http://schemas.microsoft.com/office/powerpoint/2010/main" val="1177739382"/>
                </p:ext>
              </p:extLst>
            </p:nvPr>
          </p:nvGraphicFramePr>
          <p:xfrm>
            <a:off x="8285594" y="5497135"/>
            <a:ext cx="3302000" cy="1135380"/>
          </p:xfrm>
          <a:graphic>
            <a:graphicData uri="http://schemas.openxmlformats.org/drawingml/2006/table">
              <a:tbl>
                <a:tblPr/>
                <a:tblGrid>
                  <a:gridCol w="825500">
                    <a:extLst>
                      <a:ext uri="{9D8B030D-6E8A-4147-A177-3AD203B41FA5}">
                        <a16:colId xmlns:a16="http://schemas.microsoft.com/office/drawing/2014/main" val="3369252887"/>
                      </a:ext>
                    </a:extLst>
                  </a:gridCol>
                  <a:gridCol w="825500">
                    <a:extLst>
                      <a:ext uri="{9D8B030D-6E8A-4147-A177-3AD203B41FA5}">
                        <a16:colId xmlns:a16="http://schemas.microsoft.com/office/drawing/2014/main" val="2890773550"/>
                      </a:ext>
                    </a:extLst>
                  </a:gridCol>
                  <a:gridCol w="825500">
                    <a:extLst>
                      <a:ext uri="{9D8B030D-6E8A-4147-A177-3AD203B41FA5}">
                        <a16:colId xmlns:a16="http://schemas.microsoft.com/office/drawing/2014/main" val="3253110707"/>
                      </a:ext>
                    </a:extLst>
                  </a:gridCol>
                  <a:gridCol w="825500">
                    <a:extLst>
                      <a:ext uri="{9D8B030D-6E8A-4147-A177-3AD203B41FA5}">
                        <a16:colId xmlns:a16="http://schemas.microsoft.com/office/drawing/2014/main" val="4272951383"/>
                      </a:ext>
                    </a:extLst>
                  </a:gridCol>
                </a:tblGrid>
                <a:tr h="215900">
                  <a:tc>
                    <a:txBody>
                      <a:bodyPr/>
                      <a:lstStyle/>
                      <a:p>
                        <a:pPr algn="ctr" fontAlgn="ctr"/>
                        <a:r>
                          <a:rPr lang="en-US" sz="1800" b="0" i="0" u="none" strike="noStrike" dirty="0">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3422094"/>
                    </a:ext>
                  </a:extLst>
                </a:tr>
                <a:tr h="215900">
                  <a:tc>
                    <a:txBody>
                      <a:bodyPr/>
                      <a:lstStyle/>
                      <a:p>
                        <a:pPr algn="ctr" fontAlgn="ctr"/>
                        <a:r>
                          <a:rPr lang="en-US" sz="1800" b="1"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b</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a+b</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5649138"/>
                    </a:ext>
                  </a:extLst>
                </a:tr>
                <a:tr h="215900">
                  <a:tc>
                    <a:txBody>
                      <a:bodyPr/>
                      <a:lstStyle/>
                      <a:p>
                        <a:pPr algn="ctr" fontAlgn="ctr"/>
                        <a:r>
                          <a:rPr lang="en-US" sz="1800" b="1"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d</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c+d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2344721"/>
                    </a:ext>
                  </a:extLst>
                </a:tr>
                <a:tr h="215900">
                  <a:tc>
                    <a:txBody>
                      <a:bodyPr/>
                      <a:lstStyle/>
                      <a:p>
                        <a:pPr algn="ctr" fontAlgn="ctr"/>
                        <a:r>
                          <a:rPr lang="en-US" sz="18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a+c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b+d</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Calibri" panose="020F0502020204030204" pitchFamily="34" charset="0"/>
                          </a:rPr>
                          <a:t>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615571"/>
                    </a:ext>
                  </a:extLst>
                </a:tr>
              </a:tbl>
            </a:graphicData>
          </a:graphic>
        </p:graphicFrame>
        <p:sp>
          <p:nvSpPr>
            <p:cNvPr id="17" name="Rounded Rectangle 16">
              <a:extLst>
                <a:ext uri="{FF2B5EF4-FFF2-40B4-BE49-F238E27FC236}">
                  <a16:creationId xmlns:a16="http://schemas.microsoft.com/office/drawing/2014/main" id="{2254FE63-F098-4D6E-2458-8DB5DF688802}"/>
                </a:ext>
              </a:extLst>
            </p:cNvPr>
            <p:cNvSpPr/>
            <p:nvPr/>
          </p:nvSpPr>
          <p:spPr>
            <a:xfrm>
              <a:off x="8246581" y="5749015"/>
              <a:ext cx="3175000" cy="365760"/>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661E92C2-C0BC-6404-4915-2A1F13D6B2C2}"/>
                </a:ext>
              </a:extLst>
            </p:cNvPr>
            <p:cNvSpPr/>
            <p:nvPr/>
          </p:nvSpPr>
          <p:spPr>
            <a:xfrm>
              <a:off x="9893623" y="5810573"/>
              <a:ext cx="1463040" cy="22860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6A6AD3-040E-18A9-6EB2-965079E897F0}"/>
                  </a:ext>
                </a:extLst>
              </p:cNvPr>
              <p:cNvSpPr txBox="1"/>
              <p:nvPr/>
            </p:nvSpPr>
            <p:spPr>
              <a:xfrm>
                <a:off x="7990690" y="5809058"/>
                <a:ext cx="4512281" cy="1048942"/>
              </a:xfrm>
              <a:prstGeom prst="rect">
                <a:avLst/>
              </a:prstGeom>
              <a:noFill/>
            </p:spPr>
            <p:txBody>
              <a:bodyPr wrap="square" rtlCol="0">
                <a:spAutoFit/>
              </a:bodyPr>
              <a:lstStyle/>
              <a:p>
                <a:r>
                  <a:rPr lang="en-US" sz="1400" u="sng" dirty="0"/>
                  <a:t>General Example</a:t>
                </a:r>
              </a:p>
              <a:p>
                <a:endParaRPr lang="en-US" sz="1400" u="sng" dirty="0"/>
              </a:p>
              <a:p>
                <a:r>
                  <a:rPr lang="en-US" sz="1400" dirty="0"/>
                  <a:t>P(</a:t>
                </a:r>
                <a:r>
                  <a:rPr lang="en-US" sz="1400" dirty="0">
                    <a:solidFill>
                      <a:srgbClr val="00B0F0"/>
                    </a:solidFill>
                  </a:rPr>
                  <a:t>1</a:t>
                </a:r>
                <a:r>
                  <a:rPr lang="en-US" sz="1400" dirty="0"/>
                  <a:t> given </a:t>
                </a:r>
                <a:r>
                  <a:rPr lang="en-US" sz="1400" dirty="0">
                    <a:solidFill>
                      <a:srgbClr val="00B050"/>
                    </a:solidFill>
                  </a:rPr>
                  <a:t>No</a:t>
                </a:r>
                <a:r>
                  <a:rPr lang="en-US" sz="1400" dirty="0"/>
                  <a:t>) → </a:t>
                </a:r>
                <a:r>
                  <a:rPr lang="en-US" sz="1400" dirty="0">
                    <a:solidFill>
                      <a:srgbClr val="00B0F0"/>
                    </a:solidFill>
                  </a:rPr>
                  <a:t>1 already happened</a:t>
                </a:r>
                <a:r>
                  <a:rPr lang="en-US" sz="1400" dirty="0"/>
                  <a:t>, </a:t>
                </a:r>
                <a:r>
                  <a:rPr lang="en-US" sz="1400" dirty="0">
                    <a:solidFill>
                      <a:srgbClr val="00B050"/>
                    </a:solidFill>
                  </a:rPr>
                  <a:t>now what about No</a:t>
                </a:r>
                <a:r>
                  <a:rPr lang="en-US" sz="1400" dirty="0"/>
                  <a:t>??</a:t>
                </a:r>
              </a:p>
              <a:p>
                <a14:m>
                  <m:oMath xmlns:m="http://schemas.openxmlformats.org/officeDocument/2006/math">
                    <m:r>
                      <m:rPr>
                        <m:nor/>
                      </m:rPr>
                      <a:rPr lang="en-US" sz="1400" dirty="0" smtClean="0"/>
                      <m:t>P</m:t>
                    </m:r>
                    <m:r>
                      <m:rPr>
                        <m:nor/>
                      </m:rPr>
                      <a:rPr lang="en-US" sz="1400" dirty="0" smtClean="0"/>
                      <m:t>(1 | </m:t>
                    </m:r>
                    <m:r>
                      <m:rPr>
                        <m:nor/>
                      </m:rPr>
                      <a:rPr lang="en-US" sz="1400" dirty="0" smtClean="0">
                        <a:solidFill>
                          <a:srgbClr val="00B050"/>
                        </a:solidFill>
                      </a:rPr>
                      <m:t>No</m:t>
                    </m:r>
                    <m:r>
                      <m:rPr>
                        <m:nor/>
                      </m:rPr>
                      <a:rPr lang="en-US" sz="1400" dirty="0" smtClean="0"/>
                      <m:t>)</m:t>
                    </m:r>
                    <m:r>
                      <a:rPr lang="en-US" sz="1400" b="0" i="1" dirty="0" smtClean="0">
                        <a:latin typeface="Cambria Math" panose="02040503050406030204" pitchFamily="18" charset="0"/>
                      </a:rPr>
                      <m:t>= </m:t>
                    </m:r>
                    <m:f>
                      <m:fPr>
                        <m:ctrlPr>
                          <a:rPr lang="en-US" sz="1400" b="0" i="1" smtClean="0">
                            <a:solidFill>
                              <a:srgbClr val="00B050"/>
                            </a:solidFill>
                            <a:latin typeface="Cambria Math" panose="02040503050406030204" pitchFamily="18" charset="0"/>
                          </a:rPr>
                        </m:ctrlPr>
                      </m:fPr>
                      <m:num>
                        <m:r>
                          <a:rPr lang="en-US" sz="1400" b="0" i="1" smtClean="0">
                            <a:solidFill>
                              <a:srgbClr val="00B050"/>
                            </a:solidFill>
                            <a:latin typeface="Cambria Math" panose="02040503050406030204" pitchFamily="18" charset="0"/>
                          </a:rPr>
                          <m:t>𝑏</m:t>
                        </m:r>
                      </m:num>
                      <m:den>
                        <m:r>
                          <a:rPr lang="en-US" sz="1400" b="0" i="1" smtClean="0">
                            <a:solidFill>
                              <a:srgbClr val="00B0F0"/>
                            </a:solidFill>
                            <a:latin typeface="Cambria Math" panose="02040503050406030204" pitchFamily="18" charset="0"/>
                          </a:rPr>
                          <m:t>𝑎</m:t>
                        </m:r>
                        <m:r>
                          <a:rPr lang="en-US" sz="1400" b="0" i="1" smtClean="0">
                            <a:solidFill>
                              <a:srgbClr val="00B0F0"/>
                            </a:solidFill>
                            <a:latin typeface="Cambria Math" panose="02040503050406030204" pitchFamily="18" charset="0"/>
                          </a:rPr>
                          <m:t>+</m:t>
                        </m:r>
                        <m:r>
                          <a:rPr lang="en-US" sz="1400" b="0" i="1" smtClean="0">
                            <a:solidFill>
                              <a:srgbClr val="00B0F0"/>
                            </a:solidFill>
                            <a:latin typeface="Cambria Math" panose="02040503050406030204" pitchFamily="18" charset="0"/>
                          </a:rPr>
                          <m:t>𝑏</m:t>
                        </m:r>
                      </m:den>
                    </m:f>
                  </m:oMath>
                </a14:m>
                <a:r>
                  <a:rPr lang="en-US" sz="1400" dirty="0"/>
                  <a:t> </a:t>
                </a:r>
              </a:p>
            </p:txBody>
          </p:sp>
        </mc:Choice>
        <mc:Fallback xmlns="">
          <p:sp>
            <p:nvSpPr>
              <p:cNvPr id="19" name="TextBox 18">
                <a:extLst>
                  <a:ext uri="{FF2B5EF4-FFF2-40B4-BE49-F238E27FC236}">
                    <a16:creationId xmlns:a16="http://schemas.microsoft.com/office/drawing/2014/main" id="{536A6AD3-040E-18A9-6EB2-965079E897F0}"/>
                  </a:ext>
                </a:extLst>
              </p:cNvPr>
              <p:cNvSpPr txBox="1">
                <a:spLocks noRot="1" noChangeAspect="1" noMove="1" noResize="1" noEditPoints="1" noAdjustHandles="1" noChangeArrowheads="1" noChangeShapeType="1" noTextEdit="1"/>
              </p:cNvSpPr>
              <p:nvPr/>
            </p:nvSpPr>
            <p:spPr>
              <a:xfrm>
                <a:off x="7990690" y="5809058"/>
                <a:ext cx="4512281" cy="1048942"/>
              </a:xfrm>
              <a:prstGeom prst="rect">
                <a:avLst/>
              </a:prstGeom>
              <a:blipFill>
                <a:blip r:embed="rId5"/>
                <a:stretch>
                  <a:fillRect l="-562" t="-1205" r="-28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C21D33E-5C86-17FA-FD5D-3E97B2833B2E}"/>
              </a:ext>
            </a:extLst>
          </p:cNvPr>
          <p:cNvSpPr txBox="1"/>
          <p:nvPr/>
        </p:nvSpPr>
        <p:spPr>
          <a:xfrm>
            <a:off x="4797860" y="4454863"/>
            <a:ext cx="3302000" cy="830997"/>
          </a:xfrm>
          <a:prstGeom prst="rect">
            <a:avLst/>
          </a:prstGeom>
          <a:noFill/>
        </p:spPr>
        <p:txBody>
          <a:bodyPr wrap="square" rtlCol="0">
            <a:spAutoFit/>
          </a:bodyPr>
          <a:lstStyle/>
          <a:p>
            <a:r>
              <a:rPr lang="en-US" sz="1200" i="1" u="sng" dirty="0">
                <a:solidFill>
                  <a:srgbClr val="7030A0"/>
                </a:solidFill>
              </a:rPr>
              <a:t>NOTE </a:t>
            </a:r>
            <a:endParaRPr lang="en-US" sz="1200" i="1" dirty="0">
              <a:solidFill>
                <a:srgbClr val="7030A0"/>
              </a:solidFill>
            </a:endParaRPr>
          </a:p>
          <a:p>
            <a:r>
              <a:rPr lang="en-US" sz="1200" i="1" dirty="0">
                <a:solidFill>
                  <a:srgbClr val="7030A0"/>
                </a:solidFill>
              </a:rPr>
              <a:t>These formulas look slightly different than how we have solved the previous problems….Let’s explain why on the next LCQ!</a:t>
            </a:r>
          </a:p>
        </p:txBody>
      </p:sp>
    </p:spTree>
    <p:extLst>
      <p:ext uri="{BB962C8B-B14F-4D97-AF65-F5344CB8AC3E}">
        <p14:creationId xmlns:p14="http://schemas.microsoft.com/office/powerpoint/2010/main" val="1078394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p:txBody>
          <a:bodyPr>
            <a:normAutofit/>
          </a:bodyPr>
          <a:lstStyle/>
          <a:p>
            <a:r>
              <a:rPr lang="en-US" sz="3600" dirty="0"/>
              <a:t>LCQ: Conditional Probability</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838200" y="1495424"/>
            <a:ext cx="10515600" cy="5362575"/>
          </a:xfrm>
        </p:spPr>
        <p:txBody>
          <a:bodyPr>
            <a:normAutofit/>
          </a:bodyPr>
          <a:lstStyle/>
          <a:p>
            <a:pPr marL="0" indent="0">
              <a:buNone/>
            </a:pPr>
            <a:r>
              <a:rPr lang="en-US" sz="1600" dirty="0"/>
              <a:t>1) Answer the following questions using the Contingency Table below:</a:t>
            </a:r>
          </a:p>
          <a:p>
            <a:endParaRPr lang="en-US" sz="1600" dirty="0"/>
          </a:p>
          <a:p>
            <a:endParaRPr lang="en-US" sz="1600" dirty="0"/>
          </a:p>
          <a:p>
            <a:pPr marL="0" indent="0">
              <a:buNone/>
            </a:pPr>
            <a:endParaRPr lang="en-US" sz="1600" dirty="0"/>
          </a:p>
          <a:p>
            <a:endParaRPr lang="en-US" sz="1600" dirty="0"/>
          </a:p>
          <a:p>
            <a:pPr marL="0" indent="0">
              <a:buNone/>
            </a:pPr>
            <a:r>
              <a:rPr lang="en-US" sz="1600" dirty="0"/>
              <a:t>a) Given a student has Perfect attendance, what is the probability they are a Chemistry major?</a:t>
            </a:r>
          </a:p>
          <a:p>
            <a:pPr marL="0" indent="0">
              <a:buNone/>
            </a:pPr>
            <a:endParaRPr lang="en-US" sz="1600" dirty="0"/>
          </a:p>
          <a:p>
            <a:pPr marL="0" indent="0">
              <a:buNone/>
            </a:pPr>
            <a:r>
              <a:rPr lang="en-US" sz="1600" dirty="0"/>
              <a:t>b) What is the probability a student has Perfect attendance given they are a Chemistry major?</a:t>
            </a:r>
          </a:p>
          <a:p>
            <a:pPr marL="0" indent="0">
              <a:buNone/>
            </a:pPr>
            <a:endParaRPr lang="en-US" sz="1600" dirty="0"/>
          </a:p>
          <a:p>
            <a:pPr marL="0" indent="0">
              <a:buNone/>
            </a:pPr>
            <a:r>
              <a:rPr lang="en-US" sz="1600" dirty="0"/>
              <a:t>2) Answer the following questions using the just the information to the right (Gender and Letter Grade):</a:t>
            </a:r>
          </a:p>
          <a:p>
            <a:pPr marL="0" indent="0">
              <a:buNone/>
            </a:pPr>
            <a:r>
              <a:rPr lang="en-US" sz="1600" dirty="0"/>
              <a:t>a) Find P(A|Female)</a:t>
            </a:r>
          </a:p>
          <a:p>
            <a:pPr marL="0" indent="0">
              <a:buNone/>
            </a:pPr>
            <a:endParaRPr lang="en-US" sz="1600" dirty="0"/>
          </a:p>
          <a:p>
            <a:pPr marL="0" indent="0">
              <a:buNone/>
            </a:pPr>
            <a:r>
              <a:rPr lang="en-US" sz="1600" dirty="0"/>
              <a:t>b) Find P(Male|C)</a:t>
            </a:r>
          </a:p>
          <a:p>
            <a:pPr marL="0" indent="0">
              <a:buNone/>
            </a:pPr>
            <a:endParaRPr lang="en-US" sz="1600" dirty="0"/>
          </a:p>
        </p:txBody>
      </p:sp>
      <p:graphicFrame>
        <p:nvGraphicFramePr>
          <p:cNvPr id="9" name="Table 8">
            <a:extLst>
              <a:ext uri="{FF2B5EF4-FFF2-40B4-BE49-F238E27FC236}">
                <a16:creationId xmlns:a16="http://schemas.microsoft.com/office/drawing/2014/main" id="{2EFF5AF5-4ADD-3A47-9737-B6814FCB2A0E}"/>
              </a:ext>
            </a:extLst>
          </p:cNvPr>
          <p:cNvGraphicFramePr>
            <a:graphicFrameLocks noGrp="1"/>
          </p:cNvGraphicFramePr>
          <p:nvPr/>
        </p:nvGraphicFramePr>
        <p:xfrm>
          <a:off x="2654606" y="1859652"/>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tx1"/>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tx1"/>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tx1"/>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tx1"/>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5" name="Table 4">
            <a:extLst>
              <a:ext uri="{FF2B5EF4-FFF2-40B4-BE49-F238E27FC236}">
                <a16:creationId xmlns:a16="http://schemas.microsoft.com/office/drawing/2014/main" id="{87DF4447-35B5-4C66-CCE4-EE8F79C494BD}"/>
              </a:ext>
            </a:extLst>
          </p:cNvPr>
          <p:cNvGraphicFramePr>
            <a:graphicFrameLocks noGrp="1"/>
          </p:cNvGraphicFramePr>
          <p:nvPr>
            <p:extLst>
              <p:ext uri="{D42A27DB-BD31-4B8C-83A1-F6EECF244321}">
                <p14:modId xmlns:p14="http://schemas.microsoft.com/office/powerpoint/2010/main" val="1819319919"/>
              </p:ext>
            </p:extLst>
          </p:nvPr>
        </p:nvGraphicFramePr>
        <p:xfrm>
          <a:off x="9286243" y="5045075"/>
          <a:ext cx="2349500" cy="1560195"/>
        </p:xfrm>
        <a:graphic>
          <a:graphicData uri="http://schemas.openxmlformats.org/drawingml/2006/table">
            <a:tbl>
              <a:tblPr/>
              <a:tblGrid>
                <a:gridCol w="1740723">
                  <a:extLst>
                    <a:ext uri="{9D8B030D-6E8A-4147-A177-3AD203B41FA5}">
                      <a16:colId xmlns:a16="http://schemas.microsoft.com/office/drawing/2014/main" val="2837329261"/>
                    </a:ext>
                  </a:extLst>
                </a:gridCol>
                <a:gridCol w="608777">
                  <a:extLst>
                    <a:ext uri="{9D8B030D-6E8A-4147-A177-3AD203B41FA5}">
                      <a16:colId xmlns:a16="http://schemas.microsoft.com/office/drawing/2014/main" val="15147433"/>
                    </a:ext>
                  </a:extLst>
                </a:gridCol>
              </a:tblGrid>
              <a:tr h="203200">
                <a:tc>
                  <a:txBody>
                    <a:bodyPr/>
                    <a:lstStyle/>
                    <a:p>
                      <a:pPr algn="r" fontAlgn="b"/>
                      <a:r>
                        <a:rPr lang="en-US" sz="1400" b="0" i="0" u="none" strike="noStrike" dirty="0">
                          <a:solidFill>
                            <a:schemeClr val="tx1"/>
                          </a:solidFill>
                          <a:effectLst/>
                          <a:latin typeface="Calibri" panose="020F0502020204030204" pitchFamily="34" charset="0"/>
                        </a:rPr>
                        <a:t>P(Male) =</a:t>
                      </a:r>
                    </a:p>
                  </a:txBody>
                  <a:tcPr marL="9525" marR="9525" marT="9525" marB="0" anchor="b">
                    <a:lnL>
                      <a:noFill/>
                    </a:lnL>
                    <a:lnR>
                      <a:noFill/>
                    </a:lnR>
                    <a:lnT>
                      <a:noFill/>
                    </a:lnT>
                    <a:lnB>
                      <a:noFill/>
                    </a:lnB>
                  </a:tcPr>
                </a:tc>
                <a:tc>
                  <a:txBody>
                    <a:bodyPr/>
                    <a:lstStyle/>
                    <a:p>
                      <a:pPr algn="l" fontAlgn="b"/>
                      <a:r>
                        <a:rPr lang="en-US" sz="1400" b="0" i="0" u="none" strike="noStrike" dirty="0">
                          <a:solidFill>
                            <a:schemeClr val="tx1"/>
                          </a:solidFill>
                          <a:effectLst/>
                          <a:latin typeface="Calibri" panose="020F0502020204030204" pitchFamily="34" charset="0"/>
                        </a:rPr>
                        <a:t>0.60</a:t>
                      </a:r>
                    </a:p>
                  </a:txBody>
                  <a:tcPr marL="9525" marR="9525" marT="9525" marB="0" anchor="b">
                    <a:lnL>
                      <a:noFill/>
                    </a:lnL>
                    <a:lnR>
                      <a:noFill/>
                    </a:lnR>
                    <a:lnT>
                      <a:noFill/>
                    </a:lnT>
                    <a:lnB>
                      <a:noFill/>
                    </a:lnB>
                  </a:tcPr>
                </a:tc>
                <a:extLst>
                  <a:ext uri="{0D108BD9-81ED-4DB2-BD59-A6C34878D82A}">
                    <a16:rowId xmlns:a16="http://schemas.microsoft.com/office/drawing/2014/main" val="53635570"/>
                  </a:ext>
                </a:extLst>
              </a:tr>
              <a:tr h="203200">
                <a:tc>
                  <a:txBody>
                    <a:bodyPr/>
                    <a:lstStyle/>
                    <a:p>
                      <a:pPr algn="r" fontAlgn="b"/>
                      <a:r>
                        <a:rPr lang="en-US" sz="1400" b="0" i="0" u="none" strike="noStrike" dirty="0">
                          <a:solidFill>
                            <a:srgbClr val="000000"/>
                          </a:solidFill>
                          <a:effectLst/>
                          <a:latin typeface="Calibri" panose="020F0502020204030204" pitchFamily="34" charset="0"/>
                        </a:rPr>
                        <a:t>P(Female)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0.40</a:t>
                      </a:r>
                    </a:p>
                  </a:txBody>
                  <a:tcPr marL="9525" marR="9525" marT="9525" marB="0" anchor="b">
                    <a:lnL>
                      <a:noFill/>
                    </a:lnL>
                    <a:lnR>
                      <a:noFill/>
                    </a:lnR>
                    <a:lnT>
                      <a:noFill/>
                    </a:lnT>
                    <a:lnB>
                      <a:noFill/>
                    </a:lnB>
                  </a:tcPr>
                </a:tc>
                <a:extLst>
                  <a:ext uri="{0D108BD9-81ED-4DB2-BD59-A6C34878D82A}">
                    <a16:rowId xmlns:a16="http://schemas.microsoft.com/office/drawing/2014/main" val="1168704010"/>
                  </a:ext>
                </a:extLst>
              </a:tr>
              <a:tr h="215900">
                <a:tc>
                  <a:txBody>
                    <a:bodyPr/>
                    <a:lstStyle/>
                    <a:p>
                      <a:pPr algn="r" fontAlgn="b"/>
                      <a:r>
                        <a:rPr lang="en-US" sz="1400" b="0" i="0" u="none" strike="noStrike">
                          <a:solidFill>
                            <a:srgbClr val="000000"/>
                          </a:solidFill>
                          <a:effectLst/>
                          <a:latin typeface="Calibri" panose="020F0502020204030204" pitchFamily="34" charset="0"/>
                        </a:rPr>
                        <a:t>P(A)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0.50</a:t>
                      </a:r>
                    </a:p>
                  </a:txBody>
                  <a:tcPr marL="9525" marR="9525" marT="9525" marB="0" anchor="b">
                    <a:lnL>
                      <a:noFill/>
                    </a:lnL>
                    <a:lnR>
                      <a:noFill/>
                    </a:lnR>
                    <a:lnT>
                      <a:noFill/>
                    </a:lnT>
                    <a:lnB>
                      <a:noFill/>
                    </a:lnB>
                  </a:tcPr>
                </a:tc>
                <a:extLst>
                  <a:ext uri="{0D108BD9-81ED-4DB2-BD59-A6C34878D82A}">
                    <a16:rowId xmlns:a16="http://schemas.microsoft.com/office/drawing/2014/main" val="2770427996"/>
                  </a:ext>
                </a:extLst>
              </a:tr>
              <a:tr h="215900">
                <a:tc>
                  <a:txBody>
                    <a:bodyPr/>
                    <a:lstStyle/>
                    <a:p>
                      <a:pPr algn="r" fontAlgn="b"/>
                      <a:r>
                        <a:rPr lang="en-US" sz="1400" b="0" i="0" u="none" strike="noStrike" dirty="0">
                          <a:solidFill>
                            <a:srgbClr val="000000"/>
                          </a:solidFill>
                          <a:effectLst/>
                          <a:latin typeface="Calibri" panose="020F0502020204030204" pitchFamily="34" charset="0"/>
                        </a:rPr>
                        <a:t>P(B)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0.40</a:t>
                      </a:r>
                    </a:p>
                  </a:txBody>
                  <a:tcPr marL="9525" marR="9525" marT="9525" marB="0" anchor="b">
                    <a:lnL>
                      <a:noFill/>
                    </a:lnL>
                    <a:lnR>
                      <a:noFill/>
                    </a:lnR>
                    <a:lnT>
                      <a:noFill/>
                    </a:lnT>
                    <a:lnB>
                      <a:noFill/>
                    </a:lnB>
                  </a:tcPr>
                </a:tc>
                <a:extLst>
                  <a:ext uri="{0D108BD9-81ED-4DB2-BD59-A6C34878D82A}">
                    <a16:rowId xmlns:a16="http://schemas.microsoft.com/office/drawing/2014/main" val="861809285"/>
                  </a:ext>
                </a:extLst>
              </a:tr>
              <a:tr h="203200">
                <a:tc>
                  <a:txBody>
                    <a:bodyPr/>
                    <a:lstStyle/>
                    <a:p>
                      <a:pPr algn="r" fontAlgn="b"/>
                      <a:r>
                        <a:rPr lang="en-US" sz="1400" b="0" i="0" u="none" strike="noStrike" dirty="0">
                          <a:solidFill>
                            <a:srgbClr val="000000"/>
                          </a:solidFill>
                          <a:effectLst/>
                          <a:latin typeface="Calibri" panose="020F0502020204030204" pitchFamily="34" charset="0"/>
                        </a:rPr>
                        <a:t>P(C) =</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0.10</a:t>
                      </a:r>
                    </a:p>
                  </a:txBody>
                  <a:tcPr marL="9525" marR="9525" marT="9525" marB="0" anchor="b">
                    <a:lnL>
                      <a:noFill/>
                    </a:lnL>
                    <a:lnR>
                      <a:noFill/>
                    </a:lnR>
                    <a:lnT>
                      <a:noFill/>
                    </a:lnT>
                    <a:lnB>
                      <a:noFill/>
                    </a:lnB>
                  </a:tcPr>
                </a:tc>
                <a:extLst>
                  <a:ext uri="{0D108BD9-81ED-4DB2-BD59-A6C34878D82A}">
                    <a16:rowId xmlns:a16="http://schemas.microsoft.com/office/drawing/2014/main" val="3395591433"/>
                  </a:ext>
                </a:extLst>
              </a:tr>
              <a:tr h="203200">
                <a:tc>
                  <a:txBody>
                    <a:bodyPr/>
                    <a:lstStyle/>
                    <a:p>
                      <a:pPr algn="r" fontAlgn="b"/>
                      <a:r>
                        <a:rPr lang="en-US" sz="1400" b="0" i="0" u="none" strike="noStrike" dirty="0">
                          <a:solidFill>
                            <a:srgbClr val="000000"/>
                          </a:solidFill>
                          <a:effectLst/>
                          <a:latin typeface="Calibri" panose="020F0502020204030204" pitchFamily="34" charset="0"/>
                        </a:rPr>
                        <a:t>P(Male &amp; C) =</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0.025</a:t>
                      </a:r>
                    </a:p>
                  </a:txBody>
                  <a:tcPr marL="9525" marR="9525" marT="9525" marB="0" anchor="b">
                    <a:lnL>
                      <a:noFill/>
                    </a:lnL>
                    <a:lnR>
                      <a:noFill/>
                    </a:lnR>
                    <a:lnT>
                      <a:noFill/>
                    </a:lnT>
                    <a:lnB>
                      <a:noFill/>
                    </a:lnB>
                  </a:tcPr>
                </a:tc>
                <a:extLst>
                  <a:ext uri="{0D108BD9-81ED-4DB2-BD59-A6C34878D82A}">
                    <a16:rowId xmlns:a16="http://schemas.microsoft.com/office/drawing/2014/main" val="859072954"/>
                  </a:ext>
                </a:extLst>
              </a:tr>
              <a:tr h="203200">
                <a:tc>
                  <a:txBody>
                    <a:bodyPr/>
                    <a:lstStyle/>
                    <a:p>
                      <a:pPr algn="r" fontAlgn="b"/>
                      <a:r>
                        <a:rPr lang="en-US" sz="1400" b="0" i="0" u="none" strike="noStrike" dirty="0">
                          <a:solidFill>
                            <a:srgbClr val="000000"/>
                          </a:solidFill>
                          <a:effectLst/>
                          <a:latin typeface="Calibri" panose="020F0502020204030204" pitchFamily="34" charset="0"/>
                        </a:rPr>
                        <a:t>P(Female &amp; A) =</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0.20</a:t>
                      </a:r>
                    </a:p>
                  </a:txBody>
                  <a:tcPr marL="9525" marR="9525" marT="9525" marB="0" anchor="b">
                    <a:lnL>
                      <a:noFill/>
                    </a:lnL>
                    <a:lnR>
                      <a:noFill/>
                    </a:lnR>
                    <a:lnT>
                      <a:noFill/>
                    </a:lnT>
                    <a:lnB>
                      <a:noFill/>
                    </a:lnB>
                  </a:tcPr>
                </a:tc>
                <a:extLst>
                  <a:ext uri="{0D108BD9-81ED-4DB2-BD59-A6C34878D82A}">
                    <a16:rowId xmlns:a16="http://schemas.microsoft.com/office/drawing/2014/main" val="2929477197"/>
                  </a:ext>
                </a:extLst>
              </a:tr>
            </a:tbl>
          </a:graphicData>
        </a:graphic>
      </p:graphicFrame>
    </p:spTree>
    <p:extLst>
      <p:ext uri="{BB962C8B-B14F-4D97-AF65-F5344CB8AC3E}">
        <p14:creationId xmlns:p14="http://schemas.microsoft.com/office/powerpoint/2010/main" val="2829989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4E87C322-B122-B5DA-D719-CDB3946FBCA3}"/>
              </a:ext>
            </a:extLst>
          </p:cNvPr>
          <p:cNvGraphicFramePr>
            <a:graphicFrameLocks noGrp="1"/>
          </p:cNvGraphicFramePr>
          <p:nvPr>
            <p:extLst>
              <p:ext uri="{D42A27DB-BD31-4B8C-83A1-F6EECF244321}">
                <p14:modId xmlns:p14="http://schemas.microsoft.com/office/powerpoint/2010/main" val="554935791"/>
              </p:ext>
            </p:extLst>
          </p:nvPr>
        </p:nvGraphicFramePr>
        <p:xfrm>
          <a:off x="7994659" y="3478703"/>
          <a:ext cx="3695701" cy="1043681"/>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b)</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8181">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284018" y="0"/>
            <a:ext cx="10515600" cy="1325563"/>
          </a:xfrm>
        </p:spPr>
        <p:txBody>
          <a:bodyPr>
            <a:normAutofit/>
          </a:bodyPr>
          <a:lstStyle/>
          <a:p>
            <a:r>
              <a:rPr lang="en-US" sz="3600" dirty="0"/>
              <a:t>LCQ: Conditional</a:t>
            </a:r>
            <a:br>
              <a:rPr lang="en-US" sz="3600" dirty="0"/>
            </a:br>
            <a:r>
              <a:rPr lang="en-US" sz="3600" dirty="0"/>
              <a:t>Probability</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363732" y="1198217"/>
            <a:ext cx="7490914" cy="5895310"/>
          </a:xfrm>
        </p:spPr>
        <p:txBody>
          <a:bodyPr>
            <a:normAutofit fontScale="77500" lnSpcReduction="20000"/>
          </a:bodyPr>
          <a:lstStyle/>
          <a:p>
            <a:pPr marL="0" indent="0">
              <a:buNone/>
            </a:pPr>
            <a:r>
              <a:rPr lang="en-US" sz="1600" dirty="0"/>
              <a:t>1) Answer the following questions using the Contingency Table below:</a:t>
            </a:r>
          </a:p>
          <a:p>
            <a:pPr marL="0" indent="0">
              <a:buNone/>
            </a:pPr>
            <a:r>
              <a:rPr lang="en-US" sz="1600" dirty="0"/>
              <a:t>a) Given a student has Perfect attendance, what is the probability they are a Chemistry major?</a:t>
            </a:r>
          </a:p>
          <a:p>
            <a:pPr marL="0" indent="0">
              <a:buNone/>
            </a:pPr>
            <a:r>
              <a:rPr lang="en-US" sz="1600" i="1" dirty="0">
                <a:solidFill>
                  <a:srgbClr val="7030A0"/>
                </a:solidFill>
              </a:rPr>
              <a:t>Here’s what we have done:</a:t>
            </a:r>
          </a:p>
          <a:p>
            <a:pPr marL="0" indent="0">
              <a:buNone/>
            </a:pPr>
            <a:r>
              <a:rPr lang="en-US" sz="1600" i="1" dirty="0">
                <a:solidFill>
                  <a:srgbClr val="7030A0"/>
                </a:solidFill>
              </a:rPr>
              <a:t>220 Perfect attenders, within 80 Chemistry majors</a:t>
            </a:r>
          </a:p>
          <a:p>
            <a:pPr marL="0" indent="0">
              <a:buNone/>
            </a:pPr>
            <a:r>
              <a:rPr lang="en-US" sz="1600" i="1" dirty="0">
                <a:solidFill>
                  <a:srgbClr val="FF0000"/>
                </a:solidFill>
              </a:rPr>
              <a:t>P(Chemistry given Perfect) = 80 / 220 = 0.36</a:t>
            </a:r>
          </a:p>
          <a:p>
            <a:pPr marL="0" indent="0">
              <a:buNone/>
            </a:pPr>
            <a:r>
              <a:rPr lang="en-US" sz="1600" i="1" dirty="0">
                <a:solidFill>
                  <a:srgbClr val="FF0000"/>
                </a:solidFill>
              </a:rPr>
              <a:t>P(Chemistry | Perfect)</a:t>
            </a:r>
          </a:p>
          <a:p>
            <a:pPr marL="0" indent="0">
              <a:buNone/>
            </a:pPr>
            <a:endParaRPr lang="en-US" sz="1600" dirty="0"/>
          </a:p>
          <a:p>
            <a:pPr marL="0" indent="0">
              <a:buNone/>
            </a:pPr>
            <a:endParaRPr lang="en-US" sz="1600" dirty="0"/>
          </a:p>
          <a:p>
            <a:pPr marL="0" indent="0">
              <a:buNone/>
            </a:pPr>
            <a:r>
              <a:rPr lang="en-US" sz="1600" dirty="0"/>
              <a:t>b) What is the probability a student has Perfect attendance given they are a Chemistry major?</a:t>
            </a:r>
          </a:p>
          <a:p>
            <a:pPr marL="0" indent="0">
              <a:buNone/>
            </a:pPr>
            <a:r>
              <a:rPr lang="en-US" sz="1600" i="1" dirty="0">
                <a:solidFill>
                  <a:srgbClr val="7030A0"/>
                </a:solidFill>
              </a:rPr>
              <a:t>This is the reverse of part a) Notice the difference!</a:t>
            </a:r>
          </a:p>
          <a:p>
            <a:pPr marL="0" indent="0">
              <a:buNone/>
            </a:pPr>
            <a:r>
              <a:rPr lang="en-US" sz="1600" i="1" dirty="0">
                <a:solidFill>
                  <a:srgbClr val="FF0000"/>
                </a:solidFill>
              </a:rPr>
              <a:t>P(Perfect | Chemistry) = 80 / 180 = 0.44</a:t>
            </a:r>
          </a:p>
          <a:p>
            <a:pPr marL="0" indent="0">
              <a:buNone/>
            </a:pPr>
            <a:r>
              <a:rPr lang="en-US" sz="1600" i="1" dirty="0">
                <a:solidFill>
                  <a:srgbClr val="7030A0"/>
                </a:solidFill>
              </a:rPr>
              <a:t>Order in P( __  | __  ) is important, here Chemistry is the additional, given info and we want Perfect!</a:t>
            </a:r>
          </a:p>
          <a:p>
            <a:pPr marL="0" indent="0">
              <a:buNone/>
            </a:pPr>
            <a:r>
              <a:rPr lang="en-US" sz="1600" i="1" dirty="0">
                <a:solidFill>
                  <a:srgbClr val="7030A0"/>
                </a:solidFill>
              </a:rPr>
              <a:t>So the denominator is different, but the numerator is the same!</a:t>
            </a:r>
          </a:p>
          <a:p>
            <a:pPr marL="0" indent="0">
              <a:buNone/>
            </a:pPr>
            <a:endParaRPr lang="en-US" sz="1600" dirty="0"/>
          </a:p>
          <a:p>
            <a:pPr marL="0" indent="0">
              <a:buNone/>
            </a:pPr>
            <a:r>
              <a:rPr lang="en-US" sz="1600" dirty="0"/>
              <a:t>2) Answer the following questions using the just the information to the right (Gender and Letter Grade):</a:t>
            </a:r>
          </a:p>
          <a:p>
            <a:pPr marL="342900" indent="-342900">
              <a:buAutoNum type="alphaLcParenR"/>
            </a:pPr>
            <a:r>
              <a:rPr lang="en-US" sz="1600" dirty="0"/>
              <a:t>Find P(</a:t>
            </a:r>
            <a:r>
              <a:rPr lang="en-US" sz="1600" dirty="0" err="1"/>
              <a:t>A|Female</a:t>
            </a:r>
            <a:r>
              <a:rPr lang="en-US" sz="1600" dirty="0"/>
              <a:t>)</a:t>
            </a:r>
          </a:p>
          <a:p>
            <a:pPr marL="0" indent="0">
              <a:buNone/>
            </a:pPr>
            <a:r>
              <a:rPr lang="en-US" sz="1600" i="1" dirty="0">
                <a:solidFill>
                  <a:srgbClr val="7030A0"/>
                </a:solidFill>
              </a:rPr>
              <a:t>Now we have to use the formula because we don’t have a contingency table</a:t>
            </a:r>
          </a:p>
          <a:p>
            <a:pPr marL="0" indent="0">
              <a:buNone/>
            </a:pPr>
            <a:r>
              <a:rPr lang="en-US" sz="1600" i="1" dirty="0">
                <a:solidFill>
                  <a:srgbClr val="FF0000"/>
                </a:solidFill>
              </a:rPr>
              <a:t>P(A | Female) = P(A AND Female) / P(Female) = 0.2 / 0.4 = 0.5</a:t>
            </a:r>
          </a:p>
          <a:p>
            <a:pPr marL="0" indent="0">
              <a:buNone/>
            </a:pPr>
            <a:endParaRPr lang="en-US" sz="1600" dirty="0"/>
          </a:p>
          <a:p>
            <a:pPr marL="0" indent="0">
              <a:buNone/>
            </a:pPr>
            <a:r>
              <a:rPr lang="en-US" sz="1600" dirty="0"/>
              <a:t>b) Find P(</a:t>
            </a:r>
            <a:r>
              <a:rPr lang="en-US" sz="1600" dirty="0" err="1"/>
              <a:t>Male|C</a:t>
            </a:r>
            <a:r>
              <a:rPr lang="en-US" sz="1600" dirty="0"/>
              <a:t>)</a:t>
            </a:r>
          </a:p>
          <a:p>
            <a:pPr marL="0" indent="0">
              <a:buNone/>
            </a:pPr>
            <a:r>
              <a:rPr lang="en-US" sz="1600" dirty="0">
                <a:solidFill>
                  <a:srgbClr val="FF0000"/>
                </a:solidFill>
              </a:rPr>
              <a:t>P(Male AND C) / P(C) = 0.025 / 0.10 = 0.25 </a:t>
            </a:r>
            <a:r>
              <a:rPr lang="en-US" sz="1600" dirty="0">
                <a:solidFill>
                  <a:srgbClr val="7030A0"/>
                </a:solidFill>
              </a:rPr>
              <a:t> → It’s a common mistake to  accidentally do the reverse!!!!!</a:t>
            </a:r>
          </a:p>
          <a:p>
            <a:pPr marL="0" indent="0">
              <a:buNone/>
            </a:pPr>
            <a:r>
              <a:rPr lang="en-US" sz="1600" dirty="0">
                <a:solidFill>
                  <a:srgbClr val="7030A0"/>
                </a:solidFill>
              </a:rPr>
              <a:t>P(C | Male) = P(Male and C) / P(Male) = 0.025 / 0.6 = 0.041 → Numerator is the same again, but denominator is different because of what is given now</a:t>
            </a:r>
          </a:p>
          <a:p>
            <a:pPr marL="0" indent="0">
              <a:buNone/>
            </a:pPr>
            <a:endParaRPr lang="en-US" sz="1600" dirty="0">
              <a:solidFill>
                <a:srgbClr val="00B050"/>
              </a:solidFill>
            </a:endParaRPr>
          </a:p>
          <a:p>
            <a:pPr marL="0" indent="0">
              <a:buNone/>
            </a:pPr>
            <a:endParaRPr lang="en-US" sz="1600" dirty="0"/>
          </a:p>
        </p:txBody>
      </p:sp>
      <p:graphicFrame>
        <p:nvGraphicFramePr>
          <p:cNvPr id="5" name="Table 4">
            <a:extLst>
              <a:ext uri="{FF2B5EF4-FFF2-40B4-BE49-F238E27FC236}">
                <a16:creationId xmlns:a16="http://schemas.microsoft.com/office/drawing/2014/main" id="{87DF4447-35B5-4C66-CCE4-EE8F79C494BD}"/>
              </a:ext>
            </a:extLst>
          </p:cNvPr>
          <p:cNvGraphicFramePr>
            <a:graphicFrameLocks noGrp="1"/>
          </p:cNvGraphicFramePr>
          <p:nvPr>
            <p:extLst>
              <p:ext uri="{D42A27DB-BD31-4B8C-83A1-F6EECF244321}">
                <p14:modId xmlns:p14="http://schemas.microsoft.com/office/powerpoint/2010/main" val="709446318"/>
              </p:ext>
            </p:extLst>
          </p:nvPr>
        </p:nvGraphicFramePr>
        <p:xfrm>
          <a:off x="8129653" y="5037366"/>
          <a:ext cx="2349500" cy="1560195"/>
        </p:xfrm>
        <a:graphic>
          <a:graphicData uri="http://schemas.openxmlformats.org/drawingml/2006/table">
            <a:tbl>
              <a:tblPr/>
              <a:tblGrid>
                <a:gridCol w="1740723">
                  <a:extLst>
                    <a:ext uri="{9D8B030D-6E8A-4147-A177-3AD203B41FA5}">
                      <a16:colId xmlns:a16="http://schemas.microsoft.com/office/drawing/2014/main" val="2837329261"/>
                    </a:ext>
                  </a:extLst>
                </a:gridCol>
                <a:gridCol w="608777">
                  <a:extLst>
                    <a:ext uri="{9D8B030D-6E8A-4147-A177-3AD203B41FA5}">
                      <a16:colId xmlns:a16="http://schemas.microsoft.com/office/drawing/2014/main" val="15147433"/>
                    </a:ext>
                  </a:extLst>
                </a:gridCol>
              </a:tblGrid>
              <a:tr h="203200">
                <a:tc>
                  <a:txBody>
                    <a:bodyPr/>
                    <a:lstStyle/>
                    <a:p>
                      <a:pPr algn="r" fontAlgn="b"/>
                      <a:r>
                        <a:rPr lang="en-US" sz="1400" b="0" i="0" u="none" strike="noStrike" dirty="0">
                          <a:solidFill>
                            <a:schemeClr val="tx1"/>
                          </a:solidFill>
                          <a:effectLst/>
                          <a:latin typeface="Calibri" panose="020F0502020204030204" pitchFamily="34" charset="0"/>
                        </a:rPr>
                        <a:t>P(Male) =</a:t>
                      </a:r>
                    </a:p>
                  </a:txBody>
                  <a:tcPr marL="9525" marR="9525" marT="9525" marB="0" anchor="b">
                    <a:lnL>
                      <a:noFill/>
                    </a:lnL>
                    <a:lnR>
                      <a:noFill/>
                    </a:lnR>
                    <a:lnT>
                      <a:noFill/>
                    </a:lnT>
                    <a:lnB>
                      <a:noFill/>
                    </a:lnB>
                  </a:tcPr>
                </a:tc>
                <a:tc>
                  <a:txBody>
                    <a:bodyPr/>
                    <a:lstStyle/>
                    <a:p>
                      <a:pPr algn="l" fontAlgn="b"/>
                      <a:r>
                        <a:rPr lang="en-US" sz="1400" b="0" i="0" u="none" strike="noStrike" dirty="0">
                          <a:solidFill>
                            <a:schemeClr val="tx1"/>
                          </a:solidFill>
                          <a:effectLst/>
                          <a:latin typeface="Calibri" panose="020F0502020204030204" pitchFamily="34" charset="0"/>
                        </a:rPr>
                        <a:t>0.60</a:t>
                      </a:r>
                    </a:p>
                  </a:txBody>
                  <a:tcPr marL="9525" marR="9525" marT="9525" marB="0" anchor="b">
                    <a:lnL>
                      <a:noFill/>
                    </a:lnL>
                    <a:lnR>
                      <a:noFill/>
                    </a:lnR>
                    <a:lnT>
                      <a:noFill/>
                    </a:lnT>
                    <a:lnB>
                      <a:noFill/>
                    </a:lnB>
                  </a:tcPr>
                </a:tc>
                <a:extLst>
                  <a:ext uri="{0D108BD9-81ED-4DB2-BD59-A6C34878D82A}">
                    <a16:rowId xmlns:a16="http://schemas.microsoft.com/office/drawing/2014/main" val="53635570"/>
                  </a:ext>
                </a:extLst>
              </a:tr>
              <a:tr h="203200">
                <a:tc>
                  <a:txBody>
                    <a:bodyPr/>
                    <a:lstStyle/>
                    <a:p>
                      <a:pPr algn="r" fontAlgn="b"/>
                      <a:r>
                        <a:rPr lang="en-US" sz="1400" b="0" i="0" u="none" strike="noStrike" dirty="0">
                          <a:solidFill>
                            <a:srgbClr val="000000"/>
                          </a:solidFill>
                          <a:effectLst/>
                          <a:latin typeface="Calibri" panose="020F0502020204030204" pitchFamily="34" charset="0"/>
                        </a:rPr>
                        <a:t>P(Female)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0.40</a:t>
                      </a:r>
                    </a:p>
                  </a:txBody>
                  <a:tcPr marL="9525" marR="9525" marT="9525" marB="0" anchor="b">
                    <a:lnL>
                      <a:noFill/>
                    </a:lnL>
                    <a:lnR>
                      <a:noFill/>
                    </a:lnR>
                    <a:lnT>
                      <a:noFill/>
                    </a:lnT>
                    <a:lnB>
                      <a:noFill/>
                    </a:lnB>
                  </a:tcPr>
                </a:tc>
                <a:extLst>
                  <a:ext uri="{0D108BD9-81ED-4DB2-BD59-A6C34878D82A}">
                    <a16:rowId xmlns:a16="http://schemas.microsoft.com/office/drawing/2014/main" val="1168704010"/>
                  </a:ext>
                </a:extLst>
              </a:tr>
              <a:tr h="215900">
                <a:tc>
                  <a:txBody>
                    <a:bodyPr/>
                    <a:lstStyle/>
                    <a:p>
                      <a:pPr algn="r" fontAlgn="b"/>
                      <a:r>
                        <a:rPr lang="en-US" sz="1400" b="0" i="0" u="none" strike="noStrike" dirty="0">
                          <a:solidFill>
                            <a:srgbClr val="000000"/>
                          </a:solidFill>
                          <a:effectLst/>
                          <a:latin typeface="Calibri" panose="020F0502020204030204" pitchFamily="34" charset="0"/>
                        </a:rPr>
                        <a:t>P(A)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0.50</a:t>
                      </a:r>
                    </a:p>
                  </a:txBody>
                  <a:tcPr marL="9525" marR="9525" marT="9525" marB="0" anchor="b">
                    <a:lnL>
                      <a:noFill/>
                    </a:lnL>
                    <a:lnR>
                      <a:noFill/>
                    </a:lnR>
                    <a:lnT>
                      <a:noFill/>
                    </a:lnT>
                    <a:lnB>
                      <a:noFill/>
                    </a:lnB>
                  </a:tcPr>
                </a:tc>
                <a:extLst>
                  <a:ext uri="{0D108BD9-81ED-4DB2-BD59-A6C34878D82A}">
                    <a16:rowId xmlns:a16="http://schemas.microsoft.com/office/drawing/2014/main" val="2770427996"/>
                  </a:ext>
                </a:extLst>
              </a:tr>
              <a:tr h="215900">
                <a:tc>
                  <a:txBody>
                    <a:bodyPr/>
                    <a:lstStyle/>
                    <a:p>
                      <a:pPr algn="r" fontAlgn="b"/>
                      <a:r>
                        <a:rPr lang="en-US" sz="1400" b="0" i="0" u="none" strike="noStrike" dirty="0">
                          <a:solidFill>
                            <a:srgbClr val="000000"/>
                          </a:solidFill>
                          <a:effectLst/>
                          <a:latin typeface="Calibri" panose="020F0502020204030204" pitchFamily="34" charset="0"/>
                        </a:rPr>
                        <a:t>P(B)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0.40</a:t>
                      </a:r>
                    </a:p>
                  </a:txBody>
                  <a:tcPr marL="9525" marR="9525" marT="9525" marB="0" anchor="b">
                    <a:lnL>
                      <a:noFill/>
                    </a:lnL>
                    <a:lnR>
                      <a:noFill/>
                    </a:lnR>
                    <a:lnT>
                      <a:noFill/>
                    </a:lnT>
                    <a:lnB>
                      <a:noFill/>
                    </a:lnB>
                  </a:tcPr>
                </a:tc>
                <a:extLst>
                  <a:ext uri="{0D108BD9-81ED-4DB2-BD59-A6C34878D82A}">
                    <a16:rowId xmlns:a16="http://schemas.microsoft.com/office/drawing/2014/main" val="861809285"/>
                  </a:ext>
                </a:extLst>
              </a:tr>
              <a:tr h="203200">
                <a:tc>
                  <a:txBody>
                    <a:bodyPr/>
                    <a:lstStyle/>
                    <a:p>
                      <a:pPr algn="r" fontAlgn="b"/>
                      <a:r>
                        <a:rPr lang="en-US" sz="1400" b="0" i="0" u="none" strike="noStrike" dirty="0">
                          <a:solidFill>
                            <a:srgbClr val="000000"/>
                          </a:solidFill>
                          <a:effectLst/>
                          <a:latin typeface="Calibri" panose="020F0502020204030204" pitchFamily="34" charset="0"/>
                        </a:rPr>
                        <a:t>P(C) =</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0.10</a:t>
                      </a:r>
                    </a:p>
                  </a:txBody>
                  <a:tcPr marL="9525" marR="9525" marT="9525" marB="0" anchor="b">
                    <a:lnL>
                      <a:noFill/>
                    </a:lnL>
                    <a:lnR>
                      <a:noFill/>
                    </a:lnR>
                    <a:lnT>
                      <a:noFill/>
                    </a:lnT>
                    <a:lnB>
                      <a:noFill/>
                    </a:lnB>
                  </a:tcPr>
                </a:tc>
                <a:extLst>
                  <a:ext uri="{0D108BD9-81ED-4DB2-BD59-A6C34878D82A}">
                    <a16:rowId xmlns:a16="http://schemas.microsoft.com/office/drawing/2014/main" val="3395591433"/>
                  </a:ext>
                </a:extLst>
              </a:tr>
              <a:tr h="203200">
                <a:tc>
                  <a:txBody>
                    <a:bodyPr/>
                    <a:lstStyle/>
                    <a:p>
                      <a:pPr algn="r" fontAlgn="b"/>
                      <a:r>
                        <a:rPr lang="en-US" sz="1400" b="0" i="0" u="none" strike="noStrike" dirty="0">
                          <a:solidFill>
                            <a:srgbClr val="000000"/>
                          </a:solidFill>
                          <a:effectLst/>
                          <a:latin typeface="Calibri" panose="020F0502020204030204" pitchFamily="34" charset="0"/>
                        </a:rPr>
                        <a:t>P(Male &amp; C) =</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0.025</a:t>
                      </a:r>
                    </a:p>
                  </a:txBody>
                  <a:tcPr marL="9525" marR="9525" marT="9525" marB="0" anchor="b">
                    <a:lnL>
                      <a:noFill/>
                    </a:lnL>
                    <a:lnR>
                      <a:noFill/>
                    </a:lnR>
                    <a:lnT>
                      <a:noFill/>
                    </a:lnT>
                    <a:lnB>
                      <a:noFill/>
                    </a:lnB>
                  </a:tcPr>
                </a:tc>
                <a:extLst>
                  <a:ext uri="{0D108BD9-81ED-4DB2-BD59-A6C34878D82A}">
                    <a16:rowId xmlns:a16="http://schemas.microsoft.com/office/drawing/2014/main" val="859072954"/>
                  </a:ext>
                </a:extLst>
              </a:tr>
              <a:tr h="203200">
                <a:tc>
                  <a:txBody>
                    <a:bodyPr/>
                    <a:lstStyle/>
                    <a:p>
                      <a:pPr algn="r" fontAlgn="b"/>
                      <a:r>
                        <a:rPr lang="en-US" sz="1400" b="0" i="0" u="none" strike="noStrike" dirty="0">
                          <a:solidFill>
                            <a:srgbClr val="000000"/>
                          </a:solidFill>
                          <a:effectLst/>
                          <a:latin typeface="Calibri" panose="020F0502020204030204" pitchFamily="34" charset="0"/>
                        </a:rPr>
                        <a:t>P(Female &amp; A) =</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0.20</a:t>
                      </a:r>
                    </a:p>
                  </a:txBody>
                  <a:tcPr marL="9525" marR="9525" marT="9525" marB="0" anchor="b">
                    <a:lnL>
                      <a:noFill/>
                    </a:lnL>
                    <a:lnR>
                      <a:noFill/>
                    </a:lnR>
                    <a:lnT>
                      <a:noFill/>
                    </a:lnT>
                    <a:lnB>
                      <a:noFill/>
                    </a:lnB>
                  </a:tcPr>
                </a:tc>
                <a:extLst>
                  <a:ext uri="{0D108BD9-81ED-4DB2-BD59-A6C34878D82A}">
                    <a16:rowId xmlns:a16="http://schemas.microsoft.com/office/drawing/2014/main" val="2929477197"/>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EF6FA3-4B11-BEAC-9733-43F64D096400}"/>
                  </a:ext>
                </a:extLst>
              </p:cNvPr>
              <p:cNvSpPr txBox="1"/>
              <p:nvPr/>
            </p:nvSpPr>
            <p:spPr>
              <a:xfrm>
                <a:off x="8057800" y="112395"/>
                <a:ext cx="4134200" cy="750775"/>
              </a:xfrm>
              <a:prstGeom prst="rect">
                <a:avLst/>
              </a:prstGeom>
              <a:noFill/>
            </p:spPr>
            <p:txBody>
              <a:bodyPr wrap="square">
                <a:spAutoFit/>
              </a:bodyPr>
              <a:lstStyle/>
              <a:p>
                <a:pPr marL="457200" lvl="1" indent="0">
                  <a:buNone/>
                </a:pPr>
                <a:r>
                  <a:rPr lang="en-US" sz="1200" dirty="0"/>
                  <a:t>P(A|B) = </a:t>
                </a:r>
                <a14:m>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𝐴</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𝐵</m:t>
                        </m:r>
                        <m:r>
                          <a:rPr lang="en-US" sz="1200" b="0" i="1" smtClean="0">
                            <a:latin typeface="Cambria Math" panose="02040503050406030204" pitchFamily="18" charset="0"/>
                            <a:ea typeface="Cambria Math" panose="02040503050406030204" pitchFamily="18" charset="0"/>
                          </a:rPr>
                          <m:t>)</m:t>
                        </m:r>
                      </m:num>
                      <m:den>
                        <m:r>
                          <a:rPr lang="en-US" sz="1200" b="0" i="1" smtClean="0">
                            <a:latin typeface="Cambria Math" panose="02040503050406030204" pitchFamily="18" charset="0"/>
                          </a:rPr>
                          <m:t>𝑃</m:t>
                        </m:r>
                        <m:r>
                          <a:rPr lang="en-US" sz="1200" b="0" i="1" smtClean="0">
                            <a:latin typeface="Cambria Math" panose="02040503050406030204" pitchFamily="18" charset="0"/>
                          </a:rPr>
                          <m:t>(</m:t>
                        </m:r>
                        <m:r>
                          <a:rPr lang="en-US" sz="1200" b="0" i="1" smtClean="0">
                            <a:latin typeface="Cambria Math" panose="02040503050406030204" pitchFamily="18" charset="0"/>
                          </a:rPr>
                          <m:t>𝐵</m:t>
                        </m:r>
                        <m:r>
                          <a:rPr lang="en-US" sz="1200" b="0" i="1" smtClean="0">
                            <a:latin typeface="Cambria Math" panose="02040503050406030204" pitchFamily="18" charset="0"/>
                          </a:rPr>
                          <m:t>)</m:t>
                        </m:r>
                      </m:den>
                    </m:f>
                  </m:oMath>
                </a14:m>
                <a:r>
                  <a:rPr lang="en-US" sz="1200" dirty="0"/>
                  <a:t> </a:t>
                </a:r>
              </a:p>
              <a:p>
                <a:pPr marL="457200" lvl="1" indent="0">
                  <a:buNone/>
                </a:pPr>
                <a:r>
                  <a:rPr lang="en-US" sz="1200" dirty="0"/>
                  <a:t>P(A given B) = P(A and B) / P(B)</a:t>
                </a:r>
              </a:p>
              <a:p>
                <a:pPr marL="457200" lvl="1" indent="0">
                  <a:buNone/>
                </a:pPr>
                <a:r>
                  <a:rPr lang="en-US" sz="1200" dirty="0"/>
                  <a:t>P(A|B) = (Joint Prob of A and B) / (Marginal Prob of B)</a:t>
                </a:r>
              </a:p>
            </p:txBody>
          </p:sp>
        </mc:Choice>
        <mc:Fallback xmlns="">
          <p:sp>
            <p:nvSpPr>
              <p:cNvPr id="6" name="TextBox 5">
                <a:extLst>
                  <a:ext uri="{FF2B5EF4-FFF2-40B4-BE49-F238E27FC236}">
                    <a16:creationId xmlns:a16="http://schemas.microsoft.com/office/drawing/2014/main" id="{ACEF6FA3-4B11-BEAC-9733-43F64D096400}"/>
                  </a:ext>
                </a:extLst>
              </p:cNvPr>
              <p:cNvSpPr txBox="1">
                <a:spLocks noRot="1" noChangeAspect="1" noMove="1" noResize="1" noEditPoints="1" noAdjustHandles="1" noChangeArrowheads="1" noChangeShapeType="1" noTextEdit="1"/>
              </p:cNvSpPr>
              <p:nvPr/>
            </p:nvSpPr>
            <p:spPr>
              <a:xfrm>
                <a:off x="8057800" y="112395"/>
                <a:ext cx="4134200" cy="750775"/>
              </a:xfrm>
              <a:prstGeom prst="rect">
                <a:avLst/>
              </a:prstGeom>
              <a:blipFill>
                <a:blip r:embed="rId2"/>
                <a:stretch>
                  <a:fillRect b="-4918"/>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ABC8B726-58EE-FD8F-3801-02824413D154}"/>
              </a:ext>
            </a:extLst>
          </p:cNvPr>
          <p:cNvGraphicFramePr>
            <a:graphicFrameLocks noGrp="1"/>
          </p:cNvGraphicFramePr>
          <p:nvPr>
            <p:extLst>
              <p:ext uri="{D42A27DB-BD31-4B8C-83A1-F6EECF244321}">
                <p14:modId xmlns:p14="http://schemas.microsoft.com/office/powerpoint/2010/main" val="2859338198"/>
              </p:ext>
            </p:extLst>
          </p:nvPr>
        </p:nvGraphicFramePr>
        <p:xfrm>
          <a:off x="4282385" y="78409"/>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pSp>
        <p:nvGrpSpPr>
          <p:cNvPr id="16" name="Group 15">
            <a:extLst>
              <a:ext uri="{FF2B5EF4-FFF2-40B4-BE49-F238E27FC236}">
                <a16:creationId xmlns:a16="http://schemas.microsoft.com/office/drawing/2014/main" id="{53A72540-F12B-4EB6-430D-C33B71007685}"/>
              </a:ext>
            </a:extLst>
          </p:cNvPr>
          <p:cNvGrpSpPr/>
          <p:nvPr/>
        </p:nvGrpSpPr>
        <p:grpSpPr>
          <a:xfrm>
            <a:off x="4282385" y="289828"/>
            <a:ext cx="3699743" cy="829981"/>
            <a:chOff x="4282385" y="289828"/>
            <a:chExt cx="3699743" cy="829981"/>
          </a:xfrm>
        </p:grpSpPr>
        <p:sp>
          <p:nvSpPr>
            <p:cNvPr id="13" name="Rectangle 12">
              <a:extLst>
                <a:ext uri="{FF2B5EF4-FFF2-40B4-BE49-F238E27FC236}">
                  <a16:creationId xmlns:a16="http://schemas.microsoft.com/office/drawing/2014/main" id="{79185A71-8157-0AF2-83F6-CEBBB94A4C98}"/>
                </a:ext>
              </a:extLst>
            </p:cNvPr>
            <p:cNvSpPr/>
            <p:nvPr/>
          </p:nvSpPr>
          <p:spPr>
            <a:xfrm>
              <a:off x="4299630" y="487782"/>
              <a:ext cx="3678455" cy="632027"/>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910B628-143D-FAA9-27B2-668A99903D05}"/>
                </a:ext>
              </a:extLst>
            </p:cNvPr>
            <p:cNvSpPr/>
            <p:nvPr/>
          </p:nvSpPr>
          <p:spPr>
            <a:xfrm>
              <a:off x="4282385" y="289828"/>
              <a:ext cx="3699743" cy="18926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5106C2A-07DB-2967-5739-6A417C52B0F7}"/>
                </a:ext>
              </a:extLst>
            </p:cNvPr>
            <p:cNvSpPr/>
            <p:nvPr/>
          </p:nvSpPr>
          <p:spPr>
            <a:xfrm>
              <a:off x="6478436" y="306109"/>
              <a:ext cx="373963" cy="1892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6C7528AB-320A-445F-3C01-E03CCF4415EB}"/>
              </a:ext>
            </a:extLst>
          </p:cNvPr>
          <p:cNvGrpSpPr/>
          <p:nvPr/>
        </p:nvGrpSpPr>
        <p:grpSpPr>
          <a:xfrm>
            <a:off x="8584583" y="3502187"/>
            <a:ext cx="3080633" cy="1035101"/>
            <a:chOff x="7732167" y="3504659"/>
            <a:chExt cx="3080633" cy="1035101"/>
          </a:xfrm>
        </p:grpSpPr>
        <p:grpSp>
          <p:nvGrpSpPr>
            <p:cNvPr id="17" name="Group 16">
              <a:extLst>
                <a:ext uri="{FF2B5EF4-FFF2-40B4-BE49-F238E27FC236}">
                  <a16:creationId xmlns:a16="http://schemas.microsoft.com/office/drawing/2014/main" id="{B6F3576C-E13B-D2CF-7314-2DD90A91AB2C}"/>
                </a:ext>
              </a:extLst>
            </p:cNvPr>
            <p:cNvGrpSpPr/>
            <p:nvPr/>
          </p:nvGrpSpPr>
          <p:grpSpPr>
            <a:xfrm>
              <a:off x="7732167" y="3504659"/>
              <a:ext cx="2054709" cy="1035101"/>
              <a:chOff x="4282385" y="-343791"/>
              <a:chExt cx="2054709" cy="1035101"/>
            </a:xfrm>
          </p:grpSpPr>
          <p:sp>
            <p:nvSpPr>
              <p:cNvPr id="18" name="Rectangle 17">
                <a:extLst>
                  <a:ext uri="{FF2B5EF4-FFF2-40B4-BE49-F238E27FC236}">
                    <a16:creationId xmlns:a16="http://schemas.microsoft.com/office/drawing/2014/main" id="{9BD1D0DD-4454-677F-2014-73389CF6E6AB}"/>
                  </a:ext>
                </a:extLst>
              </p:cNvPr>
              <p:cNvSpPr/>
              <p:nvPr/>
            </p:nvSpPr>
            <p:spPr>
              <a:xfrm>
                <a:off x="4282385" y="-343791"/>
                <a:ext cx="1439640" cy="1035101"/>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D02DE232-2279-A55E-D837-C621EA5FD393}"/>
                  </a:ext>
                </a:extLst>
              </p:cNvPr>
              <p:cNvSpPr/>
              <p:nvPr/>
            </p:nvSpPr>
            <p:spPr>
              <a:xfrm>
                <a:off x="5862038" y="-332141"/>
                <a:ext cx="475056" cy="1006075"/>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20499FBC-2603-55CC-399C-2DD03A8FE4EF}"/>
                  </a:ext>
                </a:extLst>
              </p:cNvPr>
              <p:cNvSpPr/>
              <p:nvPr/>
            </p:nvSpPr>
            <p:spPr>
              <a:xfrm>
                <a:off x="5963130" y="-140797"/>
                <a:ext cx="373963" cy="18926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0D080DE6-B615-E8B4-C3AF-E74D0DFF19E6}"/>
                </a:ext>
              </a:extLst>
            </p:cNvPr>
            <p:cNvSpPr/>
            <p:nvPr/>
          </p:nvSpPr>
          <p:spPr>
            <a:xfrm>
              <a:off x="9988326" y="3504660"/>
              <a:ext cx="824474" cy="1017724"/>
            </a:xfrm>
            <a:prstGeom prst="rect">
              <a:avLst/>
            </a:prstGeom>
            <a:solidFill>
              <a:schemeClr val="bg1">
                <a:lumMod val="65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9ABEAF58-5129-EE63-76AB-19607B3F7B2C}"/>
              </a:ext>
            </a:extLst>
          </p:cNvPr>
          <p:cNvGrpSpPr/>
          <p:nvPr/>
        </p:nvGrpSpPr>
        <p:grpSpPr>
          <a:xfrm>
            <a:off x="4567229" y="1040536"/>
            <a:ext cx="7624771" cy="2249967"/>
            <a:chOff x="4567229" y="1040536"/>
            <a:chExt cx="7624771" cy="2249967"/>
          </a:xfrm>
        </p:grpSpPr>
        <p:grpSp>
          <p:nvGrpSpPr>
            <p:cNvPr id="11" name="Group 10">
              <a:extLst>
                <a:ext uri="{FF2B5EF4-FFF2-40B4-BE49-F238E27FC236}">
                  <a16:creationId xmlns:a16="http://schemas.microsoft.com/office/drawing/2014/main" id="{D5ECE224-55B5-D0E2-ABCE-2D5CAB2A4B4F}"/>
                </a:ext>
              </a:extLst>
            </p:cNvPr>
            <p:cNvGrpSpPr/>
            <p:nvPr/>
          </p:nvGrpSpPr>
          <p:grpSpPr>
            <a:xfrm>
              <a:off x="4567229" y="1672253"/>
              <a:ext cx="7624771" cy="1618250"/>
              <a:chOff x="4682836" y="1660610"/>
              <a:chExt cx="7624771" cy="1618250"/>
            </a:xfrm>
          </p:grpSpPr>
          <p:cxnSp>
            <p:nvCxnSpPr>
              <p:cNvPr id="8" name="Straight Connector 7">
                <a:extLst>
                  <a:ext uri="{FF2B5EF4-FFF2-40B4-BE49-F238E27FC236}">
                    <a16:creationId xmlns:a16="http://schemas.microsoft.com/office/drawing/2014/main" id="{C2572640-FB3F-8BF5-1464-C25EA7F47DD7}"/>
                  </a:ext>
                </a:extLst>
              </p:cNvPr>
              <p:cNvCxnSpPr/>
              <p:nvPr/>
            </p:nvCxnSpPr>
            <p:spPr>
              <a:xfrm>
                <a:off x="4682836" y="1660610"/>
                <a:ext cx="0" cy="126343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8CADF3-0A06-1406-6F15-1E50ECF4C51D}"/>
                  </a:ext>
                </a:extLst>
              </p:cNvPr>
              <p:cNvSpPr txBox="1"/>
              <p:nvPr/>
            </p:nvSpPr>
            <p:spPr>
              <a:xfrm>
                <a:off x="4905865" y="1663033"/>
                <a:ext cx="7401742" cy="1615827"/>
              </a:xfrm>
              <a:prstGeom prst="rect">
                <a:avLst/>
              </a:prstGeom>
              <a:noFill/>
            </p:spPr>
            <p:txBody>
              <a:bodyPr wrap="square" rtlCol="0">
                <a:spAutoFit/>
              </a:bodyPr>
              <a:lstStyle/>
              <a:p>
                <a:r>
                  <a:rPr lang="en-US" sz="1100" dirty="0">
                    <a:solidFill>
                      <a:srgbClr val="7030A0"/>
                    </a:solidFill>
                  </a:rPr>
                  <a:t>Here’s using the formula exactly:</a:t>
                </a:r>
              </a:p>
              <a:p>
                <a:pPr marL="285750" indent="-285750">
                  <a:buFont typeface="Arial" panose="020B0604020202020204" pitchFamily="34" charset="0"/>
                  <a:buChar char="•"/>
                </a:pPr>
                <a:r>
                  <a:rPr lang="en-US" sz="1100" dirty="0">
                    <a:solidFill>
                      <a:srgbClr val="7030A0"/>
                    </a:solidFill>
                  </a:rPr>
                  <a:t>We find the joint probability on the top</a:t>
                </a:r>
              </a:p>
              <a:p>
                <a:pPr marL="285750" indent="-285750">
                  <a:buFont typeface="Arial" panose="020B0604020202020204" pitchFamily="34" charset="0"/>
                  <a:buChar char="•"/>
                </a:pPr>
                <a:r>
                  <a:rPr lang="en-US" sz="1100" dirty="0">
                    <a:solidFill>
                      <a:srgbClr val="7030A0"/>
                    </a:solidFill>
                  </a:rPr>
                  <a:t>And the marginal prob on the bottom</a:t>
                </a:r>
              </a:p>
              <a:p>
                <a:endParaRPr lang="en-US" sz="1100" dirty="0">
                  <a:solidFill>
                    <a:srgbClr val="7030A0"/>
                  </a:solidFill>
                </a:endParaRPr>
              </a:p>
              <a:p>
                <a:r>
                  <a:rPr lang="en-US" sz="1100" b="1" dirty="0">
                    <a:solidFill>
                      <a:srgbClr val="7030A0"/>
                    </a:solidFill>
                  </a:rPr>
                  <a:t>Result</a:t>
                </a:r>
                <a:r>
                  <a:rPr lang="en-US" sz="1100" dirty="0">
                    <a:solidFill>
                      <a:srgbClr val="7030A0"/>
                    </a:solidFill>
                  </a:rPr>
                  <a:t>: We see that the total sample size 435 cancels from both the top and bottom, which leaves us with 80 / 220</a:t>
                </a:r>
              </a:p>
              <a:p>
                <a:pPr marL="171450" indent="-171450">
                  <a:buFont typeface="Arial" panose="020B0604020202020204" pitchFamily="34" charset="0"/>
                  <a:buChar char="•"/>
                </a:pPr>
                <a:r>
                  <a:rPr lang="en-US" sz="1100" dirty="0">
                    <a:solidFill>
                      <a:srgbClr val="7030A0"/>
                    </a:solidFill>
                  </a:rPr>
                  <a:t>SAME things as before!</a:t>
                </a:r>
              </a:p>
              <a:p>
                <a:r>
                  <a:rPr lang="en-US" sz="1100" b="1" dirty="0">
                    <a:solidFill>
                      <a:srgbClr val="7030A0"/>
                    </a:solidFill>
                  </a:rPr>
                  <a:t>Key idea</a:t>
                </a:r>
                <a:r>
                  <a:rPr lang="en-US" sz="1100" dirty="0">
                    <a:solidFill>
                      <a:srgbClr val="7030A0"/>
                    </a:solidFill>
                  </a:rPr>
                  <a:t>: By only looking at the Perfect row, and looking at Chem only in there, we essentially skip the beginning probabilities</a:t>
                </a:r>
              </a:p>
              <a:p>
                <a:pPr marL="171450" indent="-171450">
                  <a:buFont typeface="Arial" panose="020B0604020202020204" pitchFamily="34" charset="0"/>
                  <a:buChar char="•"/>
                </a:pPr>
                <a:r>
                  <a:rPr lang="en-US" sz="1100" dirty="0">
                    <a:solidFill>
                      <a:srgbClr val="7030A0"/>
                    </a:solidFill>
                  </a:rPr>
                  <a:t>This is the advantage of using a Contingency table to solve these problems!</a:t>
                </a:r>
              </a:p>
              <a:p>
                <a:endParaRPr lang="en-US" sz="1100" dirty="0"/>
              </a:p>
            </p:txBody>
          </p:sp>
        </p:grpSp>
        <p:pic>
          <p:nvPicPr>
            <p:cNvPr id="25" name="Picture 24">
              <a:extLst>
                <a:ext uri="{FF2B5EF4-FFF2-40B4-BE49-F238E27FC236}">
                  <a16:creationId xmlns:a16="http://schemas.microsoft.com/office/drawing/2014/main" id="{F7E97D19-FE12-3D94-147A-568E1C504785}"/>
                </a:ext>
              </a:extLst>
            </p:cNvPr>
            <p:cNvPicPr>
              <a:picLocks noChangeAspect="1"/>
            </p:cNvPicPr>
            <p:nvPr/>
          </p:nvPicPr>
          <p:blipFill>
            <a:blip r:embed="rId3"/>
            <a:stretch>
              <a:fillRect/>
            </a:stretch>
          </p:blipFill>
          <p:spPr>
            <a:xfrm>
              <a:off x="8372720" y="1040536"/>
              <a:ext cx="2632417" cy="1263434"/>
            </a:xfrm>
            <a:prstGeom prst="rect">
              <a:avLst/>
            </a:prstGeom>
            <a:ln>
              <a:solidFill>
                <a:srgbClr val="FF0000"/>
              </a:solidFill>
            </a:ln>
          </p:spPr>
        </p:pic>
      </p:grpSp>
    </p:spTree>
    <p:extLst>
      <p:ext uri="{BB962C8B-B14F-4D97-AF65-F5344CB8AC3E}">
        <p14:creationId xmlns:p14="http://schemas.microsoft.com/office/powerpoint/2010/main" val="335028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p:txBody>
          <a:bodyPr>
            <a:normAutofit/>
          </a:bodyPr>
          <a:lstStyle/>
          <a:p>
            <a:r>
              <a:rPr lang="en-US" sz="4000" dirty="0"/>
              <a:t>More Complicated Events</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p:txBody>
          <a:bodyPr>
            <a:normAutofit fontScale="92500" lnSpcReduction="10000"/>
          </a:bodyPr>
          <a:lstStyle/>
          <a:p>
            <a:r>
              <a:rPr lang="en-US" sz="2000" dirty="0"/>
              <a:t>Previous probability rules dealt with only one “stage”, selecting one item.</a:t>
            </a:r>
          </a:p>
          <a:p>
            <a:r>
              <a:rPr lang="en-US" sz="2000" dirty="0"/>
              <a:t>We can find probabilities for more complex scenarios or multiple stages.</a:t>
            </a:r>
          </a:p>
          <a:p>
            <a:endParaRPr lang="en-US" sz="2000" dirty="0"/>
          </a:p>
          <a:p>
            <a:r>
              <a:rPr lang="en-US" sz="2000" dirty="0"/>
              <a:t>Classic example:</a:t>
            </a:r>
          </a:p>
          <a:p>
            <a:pPr lvl="1"/>
            <a:r>
              <a:rPr lang="en-US" sz="1800" dirty="0"/>
              <a:t>If I have a jar of colored marbles and want to select </a:t>
            </a:r>
            <a:r>
              <a:rPr lang="en-US" sz="1800" u="sng" dirty="0"/>
              <a:t>two</a:t>
            </a:r>
            <a:r>
              <a:rPr lang="en-US" sz="1800" dirty="0"/>
              <a:t> of them.</a:t>
            </a:r>
          </a:p>
          <a:p>
            <a:pPr lvl="1"/>
            <a:r>
              <a:rPr lang="en-US" sz="1800" dirty="0"/>
              <a:t>Lets say I </a:t>
            </a:r>
            <a:r>
              <a:rPr lang="en-US" sz="1800" u="sng" dirty="0"/>
              <a:t>replace</a:t>
            </a:r>
            <a:r>
              <a:rPr lang="en-US" sz="1800" dirty="0"/>
              <a:t> the first one after choosing it:</a:t>
            </a:r>
          </a:p>
          <a:p>
            <a:pPr lvl="2"/>
            <a:r>
              <a:rPr lang="en-US" sz="1400" dirty="0"/>
              <a:t>What is the probability both are blue?</a:t>
            </a:r>
          </a:p>
          <a:p>
            <a:pPr lvl="2"/>
            <a:r>
              <a:rPr lang="en-US" sz="1400" dirty="0"/>
              <a:t>What is the probability I select a red and then a green?</a:t>
            </a:r>
          </a:p>
          <a:p>
            <a:pPr lvl="2"/>
            <a:r>
              <a:rPr lang="en-US" sz="1400" dirty="0">
                <a:solidFill>
                  <a:srgbClr val="7030A0"/>
                </a:solidFill>
              </a:rPr>
              <a:t>Probabilities stay the SAME because after the first selection they are replaced</a:t>
            </a:r>
          </a:p>
          <a:p>
            <a:pPr lvl="1"/>
            <a:endParaRPr lang="en-US" sz="1800" dirty="0"/>
          </a:p>
          <a:p>
            <a:pPr lvl="1"/>
            <a:r>
              <a:rPr lang="en-US" sz="1800" dirty="0"/>
              <a:t>We could also </a:t>
            </a:r>
            <a:r>
              <a:rPr lang="en-US" sz="1800" u="sng" dirty="0"/>
              <a:t>NOT replace</a:t>
            </a:r>
            <a:r>
              <a:rPr lang="en-US" sz="1800" dirty="0"/>
              <a:t> it and ask the same questions:</a:t>
            </a:r>
          </a:p>
          <a:p>
            <a:pPr lvl="2"/>
            <a:r>
              <a:rPr lang="en-US" sz="1400" dirty="0"/>
              <a:t>Now what is the probability both are blue?</a:t>
            </a:r>
          </a:p>
          <a:p>
            <a:pPr lvl="2"/>
            <a:r>
              <a:rPr lang="en-US" sz="1400" dirty="0"/>
              <a:t>Now what is the probability I select a red and then a green?</a:t>
            </a:r>
          </a:p>
          <a:p>
            <a:pPr lvl="2"/>
            <a:r>
              <a:rPr lang="en-US" sz="1400" dirty="0"/>
              <a:t>If I select a black marble first, what is the probability the second marble is green?</a:t>
            </a:r>
          </a:p>
          <a:p>
            <a:pPr lvl="2"/>
            <a:r>
              <a:rPr lang="en-US" sz="1400" dirty="0">
                <a:solidFill>
                  <a:srgbClr val="7030A0"/>
                </a:solidFill>
              </a:rPr>
              <a:t>Probabilities CHANGE because after the first selection they are NOT replaced (new total remaining and maybe number of colors of interest)</a:t>
            </a:r>
          </a:p>
          <a:p>
            <a:pPr lvl="2"/>
            <a:endParaRPr lang="en-US" sz="1400" dirty="0"/>
          </a:p>
          <a:p>
            <a:pPr lvl="1"/>
            <a:endParaRPr lang="en-US" sz="1800" dirty="0"/>
          </a:p>
          <a:p>
            <a:endParaRPr lang="en-US" sz="2000" dirty="0"/>
          </a:p>
        </p:txBody>
      </p:sp>
      <p:sp>
        <p:nvSpPr>
          <p:cNvPr id="4" name="TextBox 3">
            <a:extLst>
              <a:ext uri="{FF2B5EF4-FFF2-40B4-BE49-F238E27FC236}">
                <a16:creationId xmlns:a16="http://schemas.microsoft.com/office/drawing/2014/main" id="{2F0B8844-FE88-5549-AE2C-9F10D3BFD0D9}"/>
              </a:ext>
            </a:extLst>
          </p:cNvPr>
          <p:cNvSpPr txBox="1"/>
          <p:nvPr/>
        </p:nvSpPr>
        <p:spPr>
          <a:xfrm>
            <a:off x="8363451" y="6038463"/>
            <a:ext cx="3828549" cy="276999"/>
          </a:xfrm>
          <a:prstGeom prst="rect">
            <a:avLst/>
          </a:prstGeom>
          <a:noFill/>
        </p:spPr>
        <p:txBody>
          <a:bodyPr wrap="none" rtlCol="0">
            <a:spAutoFit/>
          </a:bodyPr>
          <a:lstStyle/>
          <a:p>
            <a:r>
              <a:rPr lang="en-US" sz="1200" dirty="0"/>
              <a:t>https://</a:t>
            </a:r>
            <a:r>
              <a:rPr lang="en-US" sz="1200" dirty="0" err="1"/>
              <a:t>www.algebra-class.com</a:t>
            </a:r>
            <a:r>
              <a:rPr lang="en-US" sz="1200" dirty="0"/>
              <a:t>/probability-</a:t>
            </a:r>
            <a:r>
              <a:rPr lang="en-US" sz="1200" dirty="0" err="1"/>
              <a:t>problems.html</a:t>
            </a:r>
            <a:endParaRPr lang="en-US" sz="1200" dirty="0"/>
          </a:p>
        </p:txBody>
      </p:sp>
      <p:pic>
        <p:nvPicPr>
          <p:cNvPr id="6" name="Picture 2">
            <a:extLst>
              <a:ext uri="{FF2B5EF4-FFF2-40B4-BE49-F238E27FC236}">
                <a16:creationId xmlns:a16="http://schemas.microsoft.com/office/drawing/2014/main" id="{106ECFB8-C95F-B06A-A933-160515E5D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3761730"/>
            <a:ext cx="3435350" cy="158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0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386B-AB3F-5D47-9816-26C58326DCE1}"/>
              </a:ext>
            </a:extLst>
          </p:cNvPr>
          <p:cNvSpPr>
            <a:spLocks noGrp="1"/>
          </p:cNvSpPr>
          <p:nvPr>
            <p:ph type="title"/>
          </p:nvPr>
        </p:nvSpPr>
        <p:spPr/>
        <p:txBody>
          <a:bodyPr>
            <a:normAutofit/>
          </a:bodyPr>
          <a:lstStyle/>
          <a:p>
            <a:r>
              <a:rPr lang="en-US" sz="4000" dirty="0"/>
              <a:t>Unit 4, Day 2 - Outline </a:t>
            </a:r>
          </a:p>
        </p:txBody>
      </p:sp>
      <p:sp>
        <p:nvSpPr>
          <p:cNvPr id="3" name="Content Placeholder 2">
            <a:extLst>
              <a:ext uri="{FF2B5EF4-FFF2-40B4-BE49-F238E27FC236}">
                <a16:creationId xmlns:a16="http://schemas.microsoft.com/office/drawing/2014/main" id="{7E2E1A15-5D40-0045-B9B2-369131794EF4}"/>
              </a:ext>
            </a:extLst>
          </p:cNvPr>
          <p:cNvSpPr>
            <a:spLocks noGrp="1"/>
          </p:cNvSpPr>
          <p:nvPr>
            <p:ph idx="1"/>
          </p:nvPr>
        </p:nvSpPr>
        <p:spPr>
          <a:xfrm>
            <a:off x="838200" y="1583531"/>
            <a:ext cx="10515600" cy="4351338"/>
          </a:xfrm>
        </p:spPr>
        <p:txBody>
          <a:bodyPr>
            <a:noAutofit/>
          </a:bodyPr>
          <a:lstStyle/>
          <a:p>
            <a:pPr marL="0" indent="0">
              <a:buNone/>
            </a:pPr>
            <a:r>
              <a:rPr lang="en-US" sz="1400" u="sng" dirty="0"/>
              <a:t>Unit 4 - Probability</a:t>
            </a:r>
            <a:endParaRPr lang="en-US" sz="1400" dirty="0"/>
          </a:p>
          <a:p>
            <a:pPr lvl="0"/>
            <a:r>
              <a:rPr lang="en-US" sz="1400" dirty="0"/>
              <a:t>Contingency Tables and Types of Probabilities</a:t>
            </a:r>
          </a:p>
          <a:p>
            <a:r>
              <a:rPr lang="en-US" sz="1400" dirty="0"/>
              <a:t>Addition (Or) Rule</a:t>
            </a:r>
          </a:p>
          <a:p>
            <a:pPr lvl="0"/>
            <a:r>
              <a:rPr lang="en-US" sz="1400" dirty="0"/>
              <a:t>Mutually Exclusive Events</a:t>
            </a:r>
          </a:p>
          <a:p>
            <a:r>
              <a:rPr lang="en-US" sz="1400" dirty="0"/>
              <a:t>Conditional (Given) Probabilities</a:t>
            </a:r>
          </a:p>
          <a:p>
            <a:pPr lvl="0"/>
            <a:r>
              <a:rPr lang="en-US" sz="1400" dirty="0"/>
              <a:t>General Multiplication Rule</a:t>
            </a:r>
          </a:p>
          <a:p>
            <a:pPr lvl="0"/>
            <a:r>
              <a:rPr lang="en-US" sz="1400" dirty="0"/>
              <a:t>Multiplication Rule for Independent Events</a:t>
            </a:r>
          </a:p>
          <a:p>
            <a:pPr lvl="0"/>
            <a:r>
              <a:rPr lang="en-US" sz="1400" dirty="0"/>
              <a:t>“At Least One” Type Probabilities</a:t>
            </a:r>
          </a:p>
          <a:p>
            <a:pPr lvl="0"/>
            <a:r>
              <a:rPr lang="en-US" sz="1400" dirty="0"/>
              <a:t>Summary of Probability Formulas and Important Ideas</a:t>
            </a:r>
          </a:p>
          <a:p>
            <a:endParaRPr lang="en-US" sz="1400" dirty="0"/>
          </a:p>
        </p:txBody>
      </p:sp>
      <p:sp>
        <p:nvSpPr>
          <p:cNvPr id="4" name="TextBox 3">
            <a:extLst>
              <a:ext uri="{FF2B5EF4-FFF2-40B4-BE49-F238E27FC236}">
                <a16:creationId xmlns:a16="http://schemas.microsoft.com/office/drawing/2014/main" id="{4E91934A-DE20-E14C-B3E5-F97990BBE45B}"/>
              </a:ext>
            </a:extLst>
          </p:cNvPr>
          <p:cNvSpPr txBox="1"/>
          <p:nvPr/>
        </p:nvSpPr>
        <p:spPr>
          <a:xfrm>
            <a:off x="4032738" y="19577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4488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Thirsty?</a:t>
            </a:r>
          </a:p>
        </p:txBody>
      </p:sp>
      <p:sp>
        <p:nvSpPr>
          <p:cNvPr id="3" name="Content Placeholder 2"/>
          <p:cNvSpPr>
            <a:spLocks noGrp="1"/>
          </p:cNvSpPr>
          <p:nvPr>
            <p:ph idx="1"/>
          </p:nvPr>
        </p:nvSpPr>
        <p:spPr/>
        <p:txBody>
          <a:bodyPr/>
          <a:lstStyle/>
          <a:p>
            <a:pPr marL="0" indent="0">
              <a:buNone/>
            </a:pPr>
            <a:r>
              <a:rPr lang="en-US" dirty="0"/>
              <a:t>A cooler contains nineteen Mountain Dews and seven Dr. Peppers.  If we choose two drinks at random from the cooler, what is the probability that we get one of each type of soda?</a:t>
            </a:r>
          </a:p>
          <a:p>
            <a:endParaRPr lang="en-US" dirty="0"/>
          </a:p>
        </p:txBody>
      </p:sp>
    </p:spTree>
    <p:custDataLst>
      <p:tags r:id="rId1"/>
    </p:custDataLst>
    <p:extLst>
      <p:ext uri="{BB962C8B-B14F-4D97-AF65-F5344CB8AC3E}">
        <p14:creationId xmlns:p14="http://schemas.microsoft.com/office/powerpoint/2010/main" val="239314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Solving the Thirsty? Problem</a:t>
            </a:r>
          </a:p>
        </p:txBody>
      </p:sp>
      <p:sp>
        <p:nvSpPr>
          <p:cNvPr id="3" name="Content Placeholder 2"/>
          <p:cNvSpPr>
            <a:spLocks noGrp="1"/>
          </p:cNvSpPr>
          <p:nvPr>
            <p:ph idx="1"/>
          </p:nvPr>
        </p:nvSpPr>
        <p:spPr/>
        <p:txBody>
          <a:bodyPr/>
          <a:lstStyle/>
          <a:p>
            <a:pPr marL="0" indent="0">
              <a:buNone/>
            </a:pPr>
            <a:r>
              <a:rPr lang="en-US" dirty="0"/>
              <a:t>A cooler contains nineteen Mountain Dews and seven Dr. Peppers.  If we choose two drinks at random from the cooler, </a:t>
            </a:r>
            <a:r>
              <a:rPr lang="en-US" u="sng" dirty="0"/>
              <a:t>what is the probability that we get one of each type of soda?</a:t>
            </a:r>
          </a:p>
          <a:p>
            <a:endParaRPr lang="en-US" dirty="0"/>
          </a:p>
          <a:p>
            <a:r>
              <a:rPr lang="en-US" dirty="0"/>
              <a:t>P(Mountain Dew) = 19/26</a:t>
            </a:r>
          </a:p>
          <a:p>
            <a:r>
              <a:rPr lang="en-US" dirty="0"/>
              <a:t>P(Dr. Pepper) = 7/26</a:t>
            </a:r>
          </a:p>
          <a:p>
            <a:endParaRPr lang="en-US" dirty="0"/>
          </a:p>
          <a:p>
            <a:pPr marL="0" indent="0" algn="ctr">
              <a:buNone/>
            </a:pPr>
            <a:r>
              <a:rPr lang="en-US" dirty="0"/>
              <a:t>Sample Space:  {MD </a:t>
            </a:r>
            <a:r>
              <a:rPr lang="en-US" dirty="0" err="1"/>
              <a:t>MD</a:t>
            </a:r>
            <a:r>
              <a:rPr lang="en-US" dirty="0"/>
              <a:t>, </a:t>
            </a:r>
            <a:r>
              <a:rPr lang="en-US" dirty="0">
                <a:solidFill>
                  <a:srgbClr val="00B050"/>
                </a:solidFill>
              </a:rPr>
              <a:t>MD DP</a:t>
            </a:r>
            <a:r>
              <a:rPr lang="en-US" dirty="0"/>
              <a:t>, </a:t>
            </a:r>
            <a:r>
              <a:rPr lang="en-US" dirty="0">
                <a:solidFill>
                  <a:srgbClr val="00B050"/>
                </a:solidFill>
              </a:rPr>
              <a:t>DP MD</a:t>
            </a:r>
            <a:r>
              <a:rPr lang="en-US" dirty="0"/>
              <a:t>, DP DP}</a:t>
            </a:r>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19821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Steps in Developing &amp; Using a Tree Diagram</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sz="2400" dirty="0"/>
              <a:t>Divide the experiment into stages</a:t>
            </a:r>
          </a:p>
          <a:p>
            <a:pPr marL="514350" indent="-514350">
              <a:buFont typeface="+mj-lt"/>
              <a:buAutoNum type="arabicPeriod"/>
            </a:pPr>
            <a:r>
              <a:rPr lang="en-US" sz="2400" dirty="0"/>
              <a:t>Draw a tree diagram.  </a:t>
            </a:r>
          </a:p>
          <a:p>
            <a:pPr marL="914400" lvl="1" indent="-514350"/>
            <a:r>
              <a:rPr lang="en-US" dirty="0"/>
              <a:t>Each level of branches corresponds to a stage in the experiment.  </a:t>
            </a:r>
          </a:p>
          <a:p>
            <a:pPr marL="914400" lvl="1" indent="-514350"/>
            <a:r>
              <a:rPr lang="en-US" dirty="0"/>
              <a:t>For each level, there should be a branch for each possible outcome of the particular stage.</a:t>
            </a:r>
          </a:p>
          <a:p>
            <a:pPr marL="514350" indent="-514350">
              <a:buFont typeface="+mj-lt"/>
              <a:buAutoNum type="arabicPeriod"/>
            </a:pPr>
            <a:r>
              <a:rPr lang="en-US" sz="2400" dirty="0"/>
              <a:t>Attach probabilities to each branch in the tree.  </a:t>
            </a:r>
          </a:p>
          <a:p>
            <a:pPr marL="914400" lvl="1" indent="-514350"/>
            <a:r>
              <a:rPr lang="en-US" dirty="0"/>
              <a:t>Beyond the first level, these will often be conditional probabilities.</a:t>
            </a:r>
          </a:p>
          <a:p>
            <a:pPr marL="514350" indent="-514350">
              <a:buFont typeface="+mj-lt"/>
              <a:buAutoNum type="arabicPeriod"/>
            </a:pPr>
            <a:r>
              <a:rPr lang="en-US" sz="2400" dirty="0"/>
              <a:t>To determine the probability of a specific branch sequence, multiply the probabilities of all the individual branches in the sequence.</a:t>
            </a:r>
          </a:p>
          <a:p>
            <a:pPr marL="514350" indent="-514350">
              <a:buFont typeface="+mj-lt"/>
              <a:buAutoNum type="arabicPeriod"/>
            </a:pPr>
            <a:r>
              <a:rPr lang="en-US" sz="2400" dirty="0"/>
              <a:t>To determine the probability of an event, add up probabilities of all of the complete sequences that make the event true.</a:t>
            </a:r>
          </a:p>
        </p:txBody>
      </p:sp>
    </p:spTree>
    <p:custDataLst>
      <p:tags r:id="rId1"/>
    </p:custDataLst>
    <p:extLst>
      <p:ext uri="{BB962C8B-B14F-4D97-AF65-F5344CB8AC3E}">
        <p14:creationId xmlns:p14="http://schemas.microsoft.com/office/powerpoint/2010/main" val="2751064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108" y="180459"/>
            <a:ext cx="10515600" cy="1325563"/>
          </a:xfrm>
        </p:spPr>
        <p:txBody>
          <a:bodyPr/>
          <a:lstStyle/>
          <a:p>
            <a:r>
              <a:rPr lang="en-US" dirty="0"/>
              <a:t>Solving the Thirsty? Problem</a:t>
            </a:r>
          </a:p>
        </p:txBody>
      </p:sp>
      <p:sp>
        <p:nvSpPr>
          <p:cNvPr id="5" name="TextBox 4">
            <a:extLst>
              <a:ext uri="{FF2B5EF4-FFF2-40B4-BE49-F238E27FC236}">
                <a16:creationId xmlns:a16="http://schemas.microsoft.com/office/drawing/2014/main" id="{B98D6C99-CADA-FB4D-9418-71441B04B83F}"/>
              </a:ext>
            </a:extLst>
          </p:cNvPr>
          <p:cNvSpPr txBox="1"/>
          <p:nvPr/>
        </p:nvSpPr>
        <p:spPr>
          <a:xfrm>
            <a:off x="5134708" y="1321356"/>
            <a:ext cx="6096000" cy="369332"/>
          </a:xfrm>
          <a:prstGeom prst="rect">
            <a:avLst/>
          </a:prstGeom>
          <a:noFill/>
        </p:spPr>
        <p:txBody>
          <a:bodyPr wrap="square">
            <a:spAutoFit/>
          </a:bodyPr>
          <a:lstStyle/>
          <a:p>
            <a:pPr marL="0" indent="0" algn="ctr">
              <a:buNone/>
            </a:pPr>
            <a:r>
              <a:rPr lang="en-US" dirty="0"/>
              <a:t>Sample Space:  {MD MD, </a:t>
            </a:r>
            <a:r>
              <a:rPr lang="en-US" dirty="0">
                <a:solidFill>
                  <a:srgbClr val="00B050"/>
                </a:solidFill>
              </a:rPr>
              <a:t>MD DP</a:t>
            </a:r>
            <a:r>
              <a:rPr lang="en-US" dirty="0"/>
              <a:t>, </a:t>
            </a:r>
            <a:r>
              <a:rPr lang="en-US" dirty="0">
                <a:solidFill>
                  <a:srgbClr val="00B050"/>
                </a:solidFill>
              </a:rPr>
              <a:t>DP MD</a:t>
            </a:r>
            <a:r>
              <a:rPr lang="en-US" dirty="0"/>
              <a:t>, DP DP}</a:t>
            </a:r>
          </a:p>
        </p:txBody>
      </p:sp>
      <p:sp>
        <p:nvSpPr>
          <p:cNvPr id="3" name="TextBox 2">
            <a:extLst>
              <a:ext uri="{FF2B5EF4-FFF2-40B4-BE49-F238E27FC236}">
                <a16:creationId xmlns:a16="http://schemas.microsoft.com/office/drawing/2014/main" id="{388A4455-0307-EB8A-7B53-C6E853934443}"/>
              </a:ext>
            </a:extLst>
          </p:cNvPr>
          <p:cNvSpPr txBox="1"/>
          <p:nvPr/>
        </p:nvSpPr>
        <p:spPr>
          <a:xfrm>
            <a:off x="546100" y="1690688"/>
            <a:ext cx="2622834" cy="954107"/>
          </a:xfrm>
          <a:prstGeom prst="rect">
            <a:avLst/>
          </a:prstGeom>
          <a:noFill/>
        </p:spPr>
        <p:txBody>
          <a:bodyPr wrap="none" rtlCol="0">
            <a:spAutoFit/>
          </a:bodyPr>
          <a:lstStyle/>
          <a:p>
            <a:r>
              <a:rPr lang="en-US" sz="2800" dirty="0">
                <a:solidFill>
                  <a:srgbClr val="7030A0"/>
                </a:solidFill>
              </a:rPr>
              <a:t>Step 1) Stages</a:t>
            </a:r>
          </a:p>
          <a:p>
            <a:r>
              <a:rPr lang="en-US" sz="2800" dirty="0">
                <a:solidFill>
                  <a:srgbClr val="7030A0"/>
                </a:solidFill>
              </a:rPr>
              <a:t>Step 2) Branches</a:t>
            </a:r>
          </a:p>
        </p:txBody>
      </p:sp>
      <p:pic>
        <p:nvPicPr>
          <p:cNvPr id="8" name="Content Placeholder 3" descr="Tree diagram of getting either a Mountain Dew or a Dr. Pepper when randomly selecting 2 beverages from a cooler" title="Tree diagram ">
            <a:extLst>
              <a:ext uri="{FF2B5EF4-FFF2-40B4-BE49-F238E27FC236}">
                <a16:creationId xmlns:a16="http://schemas.microsoft.com/office/drawing/2014/main" id="{2FFBD26E-9574-9511-3560-EDF5A577EF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8934" y="1964241"/>
            <a:ext cx="5649114" cy="4153480"/>
          </a:xfrm>
        </p:spPr>
      </p:pic>
    </p:spTree>
    <p:custDataLst>
      <p:tags r:id="rId1"/>
    </p:custDataLst>
    <p:extLst>
      <p:ext uri="{BB962C8B-B14F-4D97-AF65-F5344CB8AC3E}">
        <p14:creationId xmlns:p14="http://schemas.microsoft.com/office/powerpoint/2010/main" val="3791983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5" descr="The probability of getting a Mountain Dew for the first selection is 19/26.   The probability of getting a Mountain Dew for the second selection if you already selected a Mountain Dew is 18/25.  The probability of getting a Mountain Dew for the second selection if you did not already select a Mountain Dew is 19/25." title="Tree diagram of probabilities of getting either a Mountain Dew or a Dr. Pepper">
            <a:extLst>
              <a:ext uri="{FF2B5EF4-FFF2-40B4-BE49-F238E27FC236}">
                <a16:creationId xmlns:a16="http://schemas.microsoft.com/office/drawing/2014/main" id="{26AAE465-EB6F-9948-8444-23D40937CD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92303" y="2013853"/>
            <a:ext cx="6011114" cy="4067743"/>
          </a:xfrm>
          <a:ln>
            <a:noFill/>
          </a:ln>
        </p:spPr>
      </p:pic>
      <p:sp>
        <p:nvSpPr>
          <p:cNvPr id="5" name="TextBox 4">
            <a:extLst>
              <a:ext uri="{FF2B5EF4-FFF2-40B4-BE49-F238E27FC236}">
                <a16:creationId xmlns:a16="http://schemas.microsoft.com/office/drawing/2014/main" id="{88755FC2-76C4-164C-9660-51E48228045E}"/>
              </a:ext>
            </a:extLst>
          </p:cNvPr>
          <p:cNvSpPr txBox="1"/>
          <p:nvPr/>
        </p:nvSpPr>
        <p:spPr>
          <a:xfrm>
            <a:off x="647700" y="1690688"/>
            <a:ext cx="6096000" cy="646331"/>
          </a:xfrm>
          <a:prstGeom prst="rect">
            <a:avLst/>
          </a:prstGeom>
          <a:noFill/>
        </p:spPr>
        <p:txBody>
          <a:bodyPr wrap="square">
            <a:spAutoFit/>
          </a:bodyPr>
          <a:lstStyle/>
          <a:p>
            <a:r>
              <a:rPr lang="en-US" dirty="0"/>
              <a:t>P(Mountain Dew) = 19/26</a:t>
            </a:r>
          </a:p>
          <a:p>
            <a:r>
              <a:rPr lang="en-US" dirty="0"/>
              <a:t>P(Dr. Pepper) = 7/26</a:t>
            </a:r>
          </a:p>
        </p:txBody>
      </p:sp>
      <p:grpSp>
        <p:nvGrpSpPr>
          <p:cNvPr id="7" name="Group 6">
            <a:extLst>
              <a:ext uri="{FF2B5EF4-FFF2-40B4-BE49-F238E27FC236}">
                <a16:creationId xmlns:a16="http://schemas.microsoft.com/office/drawing/2014/main" id="{CDF216ED-1D13-A1B8-9D93-A84764052B33}"/>
              </a:ext>
            </a:extLst>
          </p:cNvPr>
          <p:cNvGrpSpPr/>
          <p:nvPr/>
        </p:nvGrpSpPr>
        <p:grpSpPr>
          <a:xfrm>
            <a:off x="3020381" y="2604820"/>
            <a:ext cx="3883231" cy="3287931"/>
            <a:chOff x="3265714" y="2519102"/>
            <a:chExt cx="3883231" cy="3287931"/>
          </a:xfrm>
        </p:grpSpPr>
        <p:sp>
          <p:nvSpPr>
            <p:cNvPr id="9" name="Rounded Rectangle 8">
              <a:extLst>
                <a:ext uri="{FF2B5EF4-FFF2-40B4-BE49-F238E27FC236}">
                  <a16:creationId xmlns:a16="http://schemas.microsoft.com/office/drawing/2014/main" id="{B2860EFA-6154-5540-B2E8-19B947E1B640}"/>
                </a:ext>
              </a:extLst>
            </p:cNvPr>
            <p:cNvSpPr/>
            <p:nvPr/>
          </p:nvSpPr>
          <p:spPr>
            <a:xfrm>
              <a:off x="3265714" y="2840439"/>
              <a:ext cx="1270660" cy="255319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79B34F6-F2AB-5941-83A0-2FCF1005F8A5}"/>
                </a:ext>
              </a:extLst>
            </p:cNvPr>
            <p:cNvSpPr/>
            <p:nvPr/>
          </p:nvSpPr>
          <p:spPr>
            <a:xfrm>
              <a:off x="5784327" y="4141184"/>
              <a:ext cx="1270661" cy="166584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72C0B3-2BF4-CB4F-8EED-D3C2B5B34524}"/>
                </a:ext>
              </a:extLst>
            </p:cNvPr>
            <p:cNvSpPr/>
            <p:nvPr/>
          </p:nvSpPr>
          <p:spPr>
            <a:xfrm>
              <a:off x="5750928" y="2519102"/>
              <a:ext cx="1398017" cy="156601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708B2F4-C268-B948-A9D7-6F27F58683A1}"/>
              </a:ext>
            </a:extLst>
          </p:cNvPr>
          <p:cNvSpPr txBox="1"/>
          <p:nvPr/>
        </p:nvSpPr>
        <p:spPr>
          <a:xfrm>
            <a:off x="3090443" y="6123543"/>
            <a:ext cx="5712974" cy="369332"/>
          </a:xfrm>
          <a:prstGeom prst="rect">
            <a:avLst/>
          </a:prstGeom>
          <a:noFill/>
        </p:spPr>
        <p:txBody>
          <a:bodyPr wrap="none" rtlCol="0">
            <a:spAutoFit/>
          </a:bodyPr>
          <a:lstStyle/>
          <a:p>
            <a:r>
              <a:rPr lang="en-US" dirty="0">
                <a:solidFill>
                  <a:schemeClr val="accent2"/>
                </a:solidFill>
              </a:rPr>
              <a:t>BRANCH PROBABILITIES OFF ONE EVENT MUST SUM TO 1!!</a:t>
            </a:r>
          </a:p>
        </p:txBody>
      </p:sp>
      <p:sp>
        <p:nvSpPr>
          <p:cNvPr id="13" name="TextBox 12">
            <a:extLst>
              <a:ext uri="{FF2B5EF4-FFF2-40B4-BE49-F238E27FC236}">
                <a16:creationId xmlns:a16="http://schemas.microsoft.com/office/drawing/2014/main" id="{8CAB9252-ECB7-3569-EECB-3E013BFEB47B}"/>
              </a:ext>
            </a:extLst>
          </p:cNvPr>
          <p:cNvSpPr txBox="1"/>
          <p:nvPr/>
        </p:nvSpPr>
        <p:spPr>
          <a:xfrm>
            <a:off x="441147" y="369888"/>
            <a:ext cx="3180679" cy="523220"/>
          </a:xfrm>
          <a:prstGeom prst="rect">
            <a:avLst/>
          </a:prstGeom>
          <a:noFill/>
        </p:spPr>
        <p:txBody>
          <a:bodyPr wrap="none" rtlCol="0">
            <a:spAutoFit/>
          </a:bodyPr>
          <a:lstStyle/>
          <a:p>
            <a:r>
              <a:rPr lang="en-US" sz="2800" dirty="0">
                <a:solidFill>
                  <a:srgbClr val="7030A0"/>
                </a:solidFill>
              </a:rPr>
              <a:t>Step 3) Probabilities</a:t>
            </a:r>
          </a:p>
        </p:txBody>
      </p:sp>
      <p:sp>
        <p:nvSpPr>
          <p:cNvPr id="2" name="TextBox 1">
            <a:extLst>
              <a:ext uri="{FF2B5EF4-FFF2-40B4-BE49-F238E27FC236}">
                <a16:creationId xmlns:a16="http://schemas.microsoft.com/office/drawing/2014/main" id="{037B27D3-15FB-0BF4-2BB7-D1BF790AEF0E}"/>
              </a:ext>
            </a:extLst>
          </p:cNvPr>
          <p:cNvSpPr txBox="1"/>
          <p:nvPr/>
        </p:nvSpPr>
        <p:spPr>
          <a:xfrm>
            <a:off x="4461641" y="303529"/>
            <a:ext cx="7535918" cy="156966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u="sng" dirty="0">
                <a:solidFill>
                  <a:srgbClr val="7030A0"/>
                </a:solidFill>
              </a:rPr>
              <a:t>Realizations</a:t>
            </a:r>
          </a:p>
          <a:p>
            <a:endParaRPr lang="en-US" sz="1600" u="sng" dirty="0">
              <a:solidFill>
                <a:srgbClr val="7030A0"/>
              </a:solidFill>
            </a:endParaRPr>
          </a:p>
          <a:p>
            <a:pPr marL="285750" indent="-285750">
              <a:buFont typeface="Arial" panose="020B0604020202020204" pitchFamily="34" charset="0"/>
              <a:buChar char="•"/>
            </a:pPr>
            <a:r>
              <a:rPr lang="en-US" sz="1600" dirty="0">
                <a:solidFill>
                  <a:srgbClr val="7030A0"/>
                </a:solidFill>
              </a:rPr>
              <a:t>Probabilities on the second selection are different based on what happened first!!</a:t>
            </a:r>
          </a:p>
          <a:p>
            <a:pPr marL="742950" lvl="1" indent="-285750">
              <a:buFont typeface="Arial" panose="020B0604020202020204" pitchFamily="34" charset="0"/>
              <a:buChar char="•"/>
            </a:pPr>
            <a:r>
              <a:rPr lang="en-US" sz="1600" dirty="0">
                <a:solidFill>
                  <a:srgbClr val="7030A0"/>
                </a:solidFill>
              </a:rPr>
              <a:t>Conditional probabilities!!!</a:t>
            </a:r>
          </a:p>
          <a:p>
            <a:pPr marL="285750" indent="-285750">
              <a:buFont typeface="Arial" panose="020B0604020202020204" pitchFamily="34" charset="0"/>
              <a:buChar char="•"/>
            </a:pPr>
            <a:r>
              <a:rPr lang="en-US" sz="1600" dirty="0">
                <a:solidFill>
                  <a:srgbClr val="7030A0"/>
                </a:solidFill>
              </a:rPr>
              <a:t>We have a new total (because one drink has been taken from the cooler and not replaced) and potentially a new numerator in our probability as well</a:t>
            </a:r>
          </a:p>
        </p:txBody>
      </p:sp>
    </p:spTree>
    <p:custDataLst>
      <p:tags r:id="rId1"/>
    </p:custDataLst>
    <p:extLst>
      <p:ext uri="{BB962C8B-B14F-4D97-AF65-F5344CB8AC3E}">
        <p14:creationId xmlns:p14="http://schemas.microsoft.com/office/powerpoint/2010/main" val="2869726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9189" y="5434416"/>
            <a:ext cx="10515600" cy="1643063"/>
          </a:xfrm>
        </p:spPr>
        <p:txBody>
          <a:bodyPr>
            <a:normAutofit/>
          </a:bodyPr>
          <a:lstStyle/>
          <a:p>
            <a:pPr marL="0" indent="0">
              <a:buNone/>
            </a:pPr>
            <a:r>
              <a:rPr lang="en-US" sz="2000" dirty="0">
                <a:solidFill>
                  <a:srgbClr val="00B050"/>
                </a:solidFill>
              </a:rPr>
              <a:t>P(one of each type) = P[(MD AND DP) OR (DP AND MD)]</a:t>
            </a:r>
          </a:p>
          <a:p>
            <a:pPr marL="0" indent="0">
              <a:buNone/>
            </a:pPr>
            <a:r>
              <a:rPr lang="en-US" sz="2000" dirty="0">
                <a:solidFill>
                  <a:srgbClr val="00B050"/>
                </a:solidFill>
              </a:rPr>
              <a:t>                                    = P(MD, DP) + P(DP, MD)</a:t>
            </a:r>
          </a:p>
          <a:p>
            <a:pPr marL="0" indent="0">
              <a:buNone/>
            </a:pPr>
            <a:r>
              <a:rPr lang="en-US" sz="2000" dirty="0">
                <a:solidFill>
                  <a:srgbClr val="00B050"/>
                </a:solidFill>
              </a:rPr>
              <a:t>                                    = 0.205 + 0.205 = 0.410</a:t>
            </a:r>
          </a:p>
        </p:txBody>
      </p:sp>
      <p:sp>
        <p:nvSpPr>
          <p:cNvPr id="10" name="TextBox 9">
            <a:extLst>
              <a:ext uri="{FF2B5EF4-FFF2-40B4-BE49-F238E27FC236}">
                <a16:creationId xmlns:a16="http://schemas.microsoft.com/office/drawing/2014/main" id="{8C3074AF-340B-5364-B830-FE77FBFFAB57}"/>
              </a:ext>
            </a:extLst>
          </p:cNvPr>
          <p:cNvSpPr txBox="1"/>
          <p:nvPr/>
        </p:nvSpPr>
        <p:spPr>
          <a:xfrm>
            <a:off x="441147" y="369888"/>
            <a:ext cx="3534942" cy="523220"/>
          </a:xfrm>
          <a:prstGeom prst="rect">
            <a:avLst/>
          </a:prstGeom>
          <a:noFill/>
        </p:spPr>
        <p:txBody>
          <a:bodyPr wrap="none" rtlCol="0">
            <a:spAutoFit/>
          </a:bodyPr>
          <a:lstStyle/>
          <a:p>
            <a:r>
              <a:rPr lang="en-US" sz="2800" dirty="0">
                <a:solidFill>
                  <a:srgbClr val="7030A0"/>
                </a:solidFill>
              </a:rPr>
              <a:t>Step 4) Multiply Across</a:t>
            </a:r>
          </a:p>
        </p:txBody>
      </p:sp>
      <p:sp>
        <p:nvSpPr>
          <p:cNvPr id="11" name="TextBox 10">
            <a:extLst>
              <a:ext uri="{FF2B5EF4-FFF2-40B4-BE49-F238E27FC236}">
                <a16:creationId xmlns:a16="http://schemas.microsoft.com/office/drawing/2014/main" id="{E407897A-3669-E313-3E43-5A3441D5C553}"/>
              </a:ext>
            </a:extLst>
          </p:cNvPr>
          <p:cNvSpPr txBox="1"/>
          <p:nvPr/>
        </p:nvSpPr>
        <p:spPr>
          <a:xfrm>
            <a:off x="441147" y="5761561"/>
            <a:ext cx="3876853" cy="830997"/>
          </a:xfrm>
          <a:prstGeom prst="rect">
            <a:avLst/>
          </a:prstGeom>
          <a:noFill/>
        </p:spPr>
        <p:txBody>
          <a:bodyPr wrap="square" rtlCol="0">
            <a:spAutoFit/>
          </a:bodyPr>
          <a:lstStyle/>
          <a:p>
            <a:r>
              <a:rPr lang="en-US" sz="2400" dirty="0">
                <a:solidFill>
                  <a:srgbClr val="7030A0"/>
                </a:solidFill>
              </a:rPr>
              <a:t>Step 5) Add final probabilities for </a:t>
            </a:r>
            <a:r>
              <a:rPr lang="en-US" sz="2400" dirty="0">
                <a:solidFill>
                  <a:schemeClr val="accent4"/>
                </a:solidFill>
              </a:rPr>
              <a:t>branches of interest</a:t>
            </a:r>
          </a:p>
        </p:txBody>
      </p:sp>
      <p:grpSp>
        <p:nvGrpSpPr>
          <p:cNvPr id="26" name="Group 25">
            <a:extLst>
              <a:ext uri="{FF2B5EF4-FFF2-40B4-BE49-F238E27FC236}">
                <a16:creationId xmlns:a16="http://schemas.microsoft.com/office/drawing/2014/main" id="{EB13D6EB-1B40-7372-F60E-86CB61960118}"/>
              </a:ext>
            </a:extLst>
          </p:cNvPr>
          <p:cNvGrpSpPr/>
          <p:nvPr/>
        </p:nvGrpSpPr>
        <p:grpSpPr>
          <a:xfrm>
            <a:off x="8157290" y="5745059"/>
            <a:ext cx="3310958" cy="713100"/>
            <a:chOff x="8854154" y="5810264"/>
            <a:chExt cx="3310958" cy="713100"/>
          </a:xfrm>
        </p:grpSpPr>
        <p:sp>
          <p:nvSpPr>
            <p:cNvPr id="13" name="TextBox 12">
              <a:extLst>
                <a:ext uri="{FF2B5EF4-FFF2-40B4-BE49-F238E27FC236}">
                  <a16:creationId xmlns:a16="http://schemas.microsoft.com/office/drawing/2014/main" id="{987E941C-4E8D-B9FF-1C36-0C3E50988B3F}"/>
                </a:ext>
              </a:extLst>
            </p:cNvPr>
            <p:cNvSpPr txBox="1"/>
            <p:nvPr/>
          </p:nvSpPr>
          <p:spPr>
            <a:xfrm>
              <a:off x="10417518" y="6154032"/>
              <a:ext cx="174759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 OR = addition</a:t>
              </a:r>
            </a:p>
          </p:txBody>
        </p:sp>
        <p:cxnSp>
          <p:nvCxnSpPr>
            <p:cNvPr id="45" name="Straight Arrow Connector 44">
              <a:extLst>
                <a:ext uri="{FF2B5EF4-FFF2-40B4-BE49-F238E27FC236}">
                  <a16:creationId xmlns:a16="http://schemas.microsoft.com/office/drawing/2014/main" id="{782727E4-75C4-ED3C-B639-8CE2D9C001F9}"/>
                </a:ext>
              </a:extLst>
            </p:cNvPr>
            <p:cNvCxnSpPr>
              <a:cxnSpLocks/>
            </p:cNvCxnSpPr>
            <p:nvPr/>
          </p:nvCxnSpPr>
          <p:spPr>
            <a:xfrm flipH="1" flipV="1">
              <a:off x="8854154" y="6218282"/>
              <a:ext cx="1563364" cy="29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EBD5E47-330B-1655-7E1C-99248DBCFD73}"/>
                </a:ext>
              </a:extLst>
            </p:cNvPr>
            <p:cNvCxnSpPr>
              <a:cxnSpLocks/>
            </p:cNvCxnSpPr>
            <p:nvPr/>
          </p:nvCxnSpPr>
          <p:spPr>
            <a:xfrm flipH="1" flipV="1">
              <a:off x="9588500" y="5810264"/>
              <a:ext cx="829018" cy="366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F0A90F3-C390-8B95-DFEA-1F2E5F0328CD}"/>
              </a:ext>
            </a:extLst>
          </p:cNvPr>
          <p:cNvSpPr txBox="1"/>
          <p:nvPr/>
        </p:nvSpPr>
        <p:spPr>
          <a:xfrm>
            <a:off x="4434483" y="134979"/>
            <a:ext cx="5858014" cy="646331"/>
          </a:xfrm>
          <a:prstGeom prst="rect">
            <a:avLst/>
          </a:prstGeom>
          <a:noFill/>
        </p:spPr>
        <p:txBody>
          <a:bodyPr wrap="none" rtlCol="0">
            <a:spAutoFit/>
          </a:bodyPr>
          <a:lstStyle/>
          <a:p>
            <a:r>
              <a:rPr lang="en-US" i="1" dirty="0">
                <a:solidFill>
                  <a:schemeClr val="accent4"/>
                </a:solidFill>
              </a:rPr>
              <a:t>P(one of each type) = Branch 2 + Branch 3</a:t>
            </a:r>
          </a:p>
          <a:p>
            <a:r>
              <a:rPr lang="en-US" i="1" dirty="0">
                <a:solidFill>
                  <a:schemeClr val="accent4"/>
                </a:solidFill>
              </a:rPr>
              <a:t>	These are the two branches that meet our criteria!</a:t>
            </a:r>
          </a:p>
        </p:txBody>
      </p:sp>
      <p:grpSp>
        <p:nvGrpSpPr>
          <p:cNvPr id="9" name="Group 8">
            <a:extLst>
              <a:ext uri="{FF2B5EF4-FFF2-40B4-BE49-F238E27FC236}">
                <a16:creationId xmlns:a16="http://schemas.microsoft.com/office/drawing/2014/main" id="{A86C98CF-948D-72F5-354B-54CFB1EE48B8}"/>
              </a:ext>
            </a:extLst>
          </p:cNvPr>
          <p:cNvGrpSpPr/>
          <p:nvPr/>
        </p:nvGrpSpPr>
        <p:grpSpPr>
          <a:xfrm>
            <a:off x="-503648" y="781310"/>
            <a:ext cx="12492593" cy="4541532"/>
            <a:chOff x="-503648" y="781310"/>
            <a:chExt cx="12492593" cy="4541532"/>
          </a:xfrm>
        </p:grpSpPr>
        <p:grpSp>
          <p:nvGrpSpPr>
            <p:cNvPr id="25" name="Group 24">
              <a:extLst>
                <a:ext uri="{FF2B5EF4-FFF2-40B4-BE49-F238E27FC236}">
                  <a16:creationId xmlns:a16="http://schemas.microsoft.com/office/drawing/2014/main" id="{A2B1C581-D36C-AB71-72CC-E31170F3FBEA}"/>
                </a:ext>
              </a:extLst>
            </p:cNvPr>
            <p:cNvGrpSpPr/>
            <p:nvPr/>
          </p:nvGrpSpPr>
          <p:grpSpPr>
            <a:xfrm>
              <a:off x="8215913" y="781310"/>
              <a:ext cx="3773032" cy="4305900"/>
              <a:chOff x="8278126" y="796894"/>
              <a:chExt cx="3773032" cy="4305900"/>
            </a:xfrm>
          </p:grpSpPr>
          <p:grpSp>
            <p:nvGrpSpPr>
              <p:cNvPr id="16" name="Group 15">
                <a:extLst>
                  <a:ext uri="{FF2B5EF4-FFF2-40B4-BE49-F238E27FC236}">
                    <a16:creationId xmlns:a16="http://schemas.microsoft.com/office/drawing/2014/main" id="{A51D36F5-E443-C08C-0D5C-E4C7A00C1764}"/>
                  </a:ext>
                </a:extLst>
              </p:cNvPr>
              <p:cNvGrpSpPr/>
              <p:nvPr/>
            </p:nvGrpSpPr>
            <p:grpSpPr>
              <a:xfrm>
                <a:off x="8854154" y="796894"/>
                <a:ext cx="1882247" cy="1632598"/>
                <a:chOff x="8854154" y="784194"/>
                <a:chExt cx="1882247" cy="1632598"/>
              </a:xfrm>
            </p:grpSpPr>
            <p:sp>
              <p:nvSpPr>
                <p:cNvPr id="2" name="TextBox 1">
                  <a:extLst>
                    <a:ext uri="{FF2B5EF4-FFF2-40B4-BE49-F238E27FC236}">
                      <a16:creationId xmlns:a16="http://schemas.microsoft.com/office/drawing/2014/main" id="{E2F9E44F-81DB-3156-225F-940F08977DC5}"/>
                    </a:ext>
                  </a:extLst>
                </p:cNvPr>
                <p:cNvSpPr txBox="1"/>
                <p:nvPr/>
              </p:nvSpPr>
              <p:spPr>
                <a:xfrm>
                  <a:off x="8854154" y="784194"/>
                  <a:ext cx="1882247"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 AND = multiply</a:t>
                  </a:r>
                </a:p>
                <a:p>
                  <a:endParaRPr lang="en-US" dirty="0"/>
                </a:p>
                <a:p>
                  <a:r>
                    <a:rPr lang="en-US" dirty="0"/>
                    <a:t>MD AND MD</a:t>
                  </a:r>
                </a:p>
              </p:txBody>
            </p:sp>
            <p:cxnSp>
              <p:nvCxnSpPr>
                <p:cNvPr id="15" name="Straight Arrow Connector 14">
                  <a:extLst>
                    <a:ext uri="{FF2B5EF4-FFF2-40B4-BE49-F238E27FC236}">
                      <a16:creationId xmlns:a16="http://schemas.microsoft.com/office/drawing/2014/main" id="{C7F032C8-D367-E6C7-B6C7-D0E226B45C42}"/>
                    </a:ext>
                  </a:extLst>
                </p:cNvPr>
                <p:cNvCxnSpPr>
                  <a:stCxn id="2" idx="2"/>
                </p:cNvCxnSpPr>
                <p:nvPr/>
              </p:nvCxnSpPr>
              <p:spPr>
                <a:xfrm flipH="1">
                  <a:off x="9588500" y="1707524"/>
                  <a:ext cx="206778" cy="709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42B74A9-6074-3B8E-C791-E32BE26069ED}"/>
                  </a:ext>
                </a:extLst>
              </p:cNvPr>
              <p:cNvGrpSpPr/>
              <p:nvPr/>
            </p:nvGrpSpPr>
            <p:grpSpPr>
              <a:xfrm>
                <a:off x="8278126" y="1802745"/>
                <a:ext cx="3773032" cy="3300049"/>
                <a:chOff x="8719561" y="1774115"/>
                <a:chExt cx="3773032" cy="3300049"/>
              </a:xfrm>
            </p:grpSpPr>
            <p:grpSp>
              <p:nvGrpSpPr>
                <p:cNvPr id="17" name="Group 16">
                  <a:extLst>
                    <a:ext uri="{FF2B5EF4-FFF2-40B4-BE49-F238E27FC236}">
                      <a16:creationId xmlns:a16="http://schemas.microsoft.com/office/drawing/2014/main" id="{FED87726-1EB2-3E94-5EAA-582E724C369B}"/>
                    </a:ext>
                  </a:extLst>
                </p:cNvPr>
                <p:cNvGrpSpPr/>
                <p:nvPr/>
              </p:nvGrpSpPr>
              <p:grpSpPr>
                <a:xfrm>
                  <a:off x="9224332" y="1877972"/>
                  <a:ext cx="3268261" cy="3196192"/>
                  <a:chOff x="8948032" y="1866626"/>
                  <a:chExt cx="3268261" cy="3198515"/>
                </a:xfrm>
              </p:grpSpPr>
              <p:grpSp>
                <p:nvGrpSpPr>
                  <p:cNvPr id="12" name="Group 11">
                    <a:extLst>
                      <a:ext uri="{FF2B5EF4-FFF2-40B4-BE49-F238E27FC236}">
                        <a16:creationId xmlns:a16="http://schemas.microsoft.com/office/drawing/2014/main" id="{D0723133-A66E-13E7-B19D-E3153DCF8ECB}"/>
                      </a:ext>
                    </a:extLst>
                  </p:cNvPr>
                  <p:cNvGrpSpPr/>
                  <p:nvPr/>
                </p:nvGrpSpPr>
                <p:grpSpPr>
                  <a:xfrm>
                    <a:off x="8948032" y="2377345"/>
                    <a:ext cx="2034531" cy="2623546"/>
                    <a:chOff x="9786232" y="2383062"/>
                    <a:chExt cx="2034531" cy="2623546"/>
                  </a:xfrm>
                </p:grpSpPr>
                <p:sp>
                  <p:nvSpPr>
                    <p:cNvPr id="5" name="TextBox 4">
                      <a:extLst>
                        <a:ext uri="{FF2B5EF4-FFF2-40B4-BE49-F238E27FC236}">
                          <a16:creationId xmlns:a16="http://schemas.microsoft.com/office/drawing/2014/main" id="{2B2B7F46-E832-6D43-B76D-9E0CF7EF2B88}"/>
                        </a:ext>
                      </a:extLst>
                    </p:cNvPr>
                    <p:cNvSpPr txBox="1"/>
                    <p:nvPr/>
                  </p:nvSpPr>
                  <p:spPr>
                    <a:xfrm>
                      <a:off x="9786232" y="2383062"/>
                      <a:ext cx="2034531" cy="369332"/>
                    </a:xfrm>
                    <a:prstGeom prst="rect">
                      <a:avLst/>
                    </a:prstGeom>
                    <a:noFill/>
                  </p:spPr>
                  <p:txBody>
                    <a:bodyPr wrap="none" rtlCol="0">
                      <a:spAutoFit/>
                    </a:bodyPr>
                    <a:lstStyle/>
                    <a:p>
                      <a:r>
                        <a:rPr lang="en-US" dirty="0"/>
                        <a:t>P(MD) x P(MD|MD)</a:t>
                      </a:r>
                    </a:p>
                  </p:txBody>
                </p:sp>
                <p:sp>
                  <p:nvSpPr>
                    <p:cNvPr id="6" name="TextBox 5">
                      <a:extLst>
                        <a:ext uri="{FF2B5EF4-FFF2-40B4-BE49-F238E27FC236}">
                          <a16:creationId xmlns:a16="http://schemas.microsoft.com/office/drawing/2014/main" id="{BB826DBE-BFA3-3445-902C-91316AFF123B}"/>
                        </a:ext>
                      </a:extLst>
                    </p:cNvPr>
                    <p:cNvSpPr txBox="1"/>
                    <p:nvPr/>
                  </p:nvSpPr>
                  <p:spPr>
                    <a:xfrm>
                      <a:off x="9825504" y="3131313"/>
                      <a:ext cx="1955985" cy="369332"/>
                    </a:xfrm>
                    <a:prstGeom prst="rect">
                      <a:avLst/>
                    </a:prstGeom>
                    <a:noFill/>
                  </p:spPr>
                  <p:txBody>
                    <a:bodyPr wrap="none" rtlCol="0">
                      <a:spAutoFit/>
                    </a:bodyPr>
                    <a:lstStyle/>
                    <a:p>
                      <a:r>
                        <a:rPr lang="en-US" dirty="0">
                          <a:solidFill>
                            <a:srgbClr val="00B050"/>
                          </a:solidFill>
                        </a:rPr>
                        <a:t>P(MD) x P(DP|MD)</a:t>
                      </a:r>
                    </a:p>
                  </p:txBody>
                </p:sp>
                <p:sp>
                  <p:nvSpPr>
                    <p:cNvPr id="7" name="TextBox 6">
                      <a:extLst>
                        <a:ext uri="{FF2B5EF4-FFF2-40B4-BE49-F238E27FC236}">
                          <a16:creationId xmlns:a16="http://schemas.microsoft.com/office/drawing/2014/main" id="{0E69B279-063E-3F4E-A6BC-67614475850D}"/>
                        </a:ext>
                      </a:extLst>
                    </p:cNvPr>
                    <p:cNvSpPr txBox="1"/>
                    <p:nvPr/>
                  </p:nvSpPr>
                  <p:spPr>
                    <a:xfrm>
                      <a:off x="9877386" y="3917660"/>
                      <a:ext cx="1877437" cy="369332"/>
                    </a:xfrm>
                    <a:prstGeom prst="rect">
                      <a:avLst/>
                    </a:prstGeom>
                    <a:noFill/>
                  </p:spPr>
                  <p:txBody>
                    <a:bodyPr wrap="none" rtlCol="0">
                      <a:spAutoFit/>
                    </a:bodyPr>
                    <a:lstStyle/>
                    <a:p>
                      <a:r>
                        <a:rPr lang="en-US" dirty="0">
                          <a:solidFill>
                            <a:srgbClr val="00B050"/>
                          </a:solidFill>
                        </a:rPr>
                        <a:t>P(DP) x P(MD|DP)</a:t>
                      </a:r>
                    </a:p>
                  </p:txBody>
                </p:sp>
                <p:sp>
                  <p:nvSpPr>
                    <p:cNvPr id="8" name="TextBox 7">
                      <a:extLst>
                        <a:ext uri="{FF2B5EF4-FFF2-40B4-BE49-F238E27FC236}">
                          <a16:creationId xmlns:a16="http://schemas.microsoft.com/office/drawing/2014/main" id="{8ED3FE88-BC7D-A94D-B36F-93A8DD5C6195}"/>
                        </a:ext>
                      </a:extLst>
                    </p:cNvPr>
                    <p:cNvSpPr txBox="1"/>
                    <p:nvPr/>
                  </p:nvSpPr>
                  <p:spPr>
                    <a:xfrm>
                      <a:off x="9877386" y="4637276"/>
                      <a:ext cx="1798890" cy="369332"/>
                    </a:xfrm>
                    <a:prstGeom prst="rect">
                      <a:avLst/>
                    </a:prstGeom>
                    <a:noFill/>
                  </p:spPr>
                  <p:txBody>
                    <a:bodyPr wrap="none" rtlCol="0">
                      <a:spAutoFit/>
                    </a:bodyPr>
                    <a:lstStyle/>
                    <a:p>
                      <a:r>
                        <a:rPr lang="en-US" dirty="0"/>
                        <a:t>P(DP) x P(DP|DP)</a:t>
                      </a:r>
                    </a:p>
                  </p:txBody>
                </p:sp>
              </p:grpSp>
              <p:sp>
                <p:nvSpPr>
                  <p:cNvPr id="30" name="TextBox 29">
                    <a:extLst>
                      <a:ext uri="{FF2B5EF4-FFF2-40B4-BE49-F238E27FC236}">
                        <a16:creationId xmlns:a16="http://schemas.microsoft.com/office/drawing/2014/main" id="{10B36AF8-82F1-029F-AAFB-056AEFE872F6}"/>
                      </a:ext>
                    </a:extLst>
                  </p:cNvPr>
                  <p:cNvSpPr txBox="1"/>
                  <p:nvPr/>
                </p:nvSpPr>
                <p:spPr>
                  <a:xfrm>
                    <a:off x="11103133" y="2377345"/>
                    <a:ext cx="968727" cy="369332"/>
                  </a:xfrm>
                  <a:prstGeom prst="rect">
                    <a:avLst/>
                  </a:prstGeom>
                  <a:noFill/>
                </p:spPr>
                <p:txBody>
                  <a:bodyPr wrap="none" rtlCol="0">
                    <a:spAutoFit/>
                  </a:bodyPr>
                  <a:lstStyle/>
                  <a:p>
                    <a:r>
                      <a:rPr lang="en-US" dirty="0"/>
                      <a:t>MD, MD</a:t>
                    </a:r>
                  </a:p>
                </p:txBody>
              </p:sp>
              <p:sp>
                <p:nvSpPr>
                  <p:cNvPr id="31" name="TextBox 30">
                    <a:extLst>
                      <a:ext uri="{FF2B5EF4-FFF2-40B4-BE49-F238E27FC236}">
                        <a16:creationId xmlns:a16="http://schemas.microsoft.com/office/drawing/2014/main" id="{F735A858-9527-9A6E-74A6-F3505C2C067E}"/>
                      </a:ext>
                    </a:extLst>
                  </p:cNvPr>
                  <p:cNvSpPr txBox="1"/>
                  <p:nvPr/>
                </p:nvSpPr>
                <p:spPr>
                  <a:xfrm>
                    <a:off x="11142407" y="3128077"/>
                    <a:ext cx="890180" cy="369332"/>
                  </a:xfrm>
                  <a:prstGeom prst="rect">
                    <a:avLst/>
                  </a:prstGeom>
                  <a:noFill/>
                </p:spPr>
                <p:txBody>
                  <a:bodyPr wrap="none" rtlCol="0">
                    <a:spAutoFit/>
                  </a:bodyPr>
                  <a:lstStyle/>
                  <a:p>
                    <a:r>
                      <a:rPr lang="en-US" dirty="0">
                        <a:solidFill>
                          <a:srgbClr val="00B050"/>
                        </a:solidFill>
                      </a:rPr>
                      <a:t>MD, DP</a:t>
                    </a:r>
                  </a:p>
                </p:txBody>
              </p:sp>
              <p:sp>
                <p:nvSpPr>
                  <p:cNvPr id="32" name="TextBox 31">
                    <a:extLst>
                      <a:ext uri="{FF2B5EF4-FFF2-40B4-BE49-F238E27FC236}">
                        <a16:creationId xmlns:a16="http://schemas.microsoft.com/office/drawing/2014/main" id="{7E6D6F70-7CC5-62D2-474B-9A8D50719369}"/>
                      </a:ext>
                    </a:extLst>
                  </p:cNvPr>
                  <p:cNvSpPr txBox="1"/>
                  <p:nvPr/>
                </p:nvSpPr>
                <p:spPr>
                  <a:xfrm>
                    <a:off x="11142407" y="3911943"/>
                    <a:ext cx="867802" cy="369332"/>
                  </a:xfrm>
                  <a:prstGeom prst="rect">
                    <a:avLst/>
                  </a:prstGeom>
                  <a:noFill/>
                </p:spPr>
                <p:txBody>
                  <a:bodyPr wrap="none" rtlCol="0">
                    <a:spAutoFit/>
                  </a:bodyPr>
                  <a:lstStyle/>
                  <a:p>
                    <a:r>
                      <a:rPr lang="en-US" dirty="0">
                        <a:solidFill>
                          <a:srgbClr val="00B050"/>
                        </a:solidFill>
                      </a:rPr>
                      <a:t>DP, MD</a:t>
                    </a:r>
                  </a:p>
                </p:txBody>
              </p:sp>
              <p:sp>
                <p:nvSpPr>
                  <p:cNvPr id="33" name="TextBox 32">
                    <a:extLst>
                      <a:ext uri="{FF2B5EF4-FFF2-40B4-BE49-F238E27FC236}">
                        <a16:creationId xmlns:a16="http://schemas.microsoft.com/office/drawing/2014/main" id="{EE30CCB1-2204-8DCE-DFCD-7BFBF55533C6}"/>
                      </a:ext>
                    </a:extLst>
                  </p:cNvPr>
                  <p:cNvSpPr txBox="1"/>
                  <p:nvPr/>
                </p:nvSpPr>
                <p:spPr>
                  <a:xfrm>
                    <a:off x="11181680" y="4695809"/>
                    <a:ext cx="789255" cy="369332"/>
                  </a:xfrm>
                  <a:prstGeom prst="rect">
                    <a:avLst/>
                  </a:prstGeom>
                  <a:noFill/>
                </p:spPr>
                <p:txBody>
                  <a:bodyPr wrap="none" rtlCol="0">
                    <a:spAutoFit/>
                  </a:bodyPr>
                  <a:lstStyle/>
                  <a:p>
                    <a:r>
                      <a:rPr lang="en-US" dirty="0"/>
                      <a:t>DP, DP</a:t>
                    </a:r>
                  </a:p>
                </p:txBody>
              </p:sp>
              <p:sp>
                <p:nvSpPr>
                  <p:cNvPr id="34" name="TextBox 33">
                    <a:extLst>
                      <a:ext uri="{FF2B5EF4-FFF2-40B4-BE49-F238E27FC236}">
                        <a16:creationId xmlns:a16="http://schemas.microsoft.com/office/drawing/2014/main" id="{0C0033C4-9016-077C-3C5D-5E4307DFC5CC}"/>
                      </a:ext>
                    </a:extLst>
                  </p:cNvPr>
                  <p:cNvSpPr txBox="1"/>
                  <p:nvPr/>
                </p:nvSpPr>
                <p:spPr>
                  <a:xfrm>
                    <a:off x="10736401" y="1866626"/>
                    <a:ext cx="1479892" cy="369332"/>
                  </a:xfrm>
                  <a:prstGeom prst="rect">
                    <a:avLst/>
                  </a:prstGeom>
                  <a:noFill/>
                </p:spPr>
                <p:txBody>
                  <a:bodyPr wrap="none" rtlCol="0">
                    <a:spAutoFit/>
                  </a:bodyPr>
                  <a:lstStyle/>
                  <a:p>
                    <a:r>
                      <a:rPr lang="en-US" u="sng" dirty="0"/>
                      <a:t>Sample Space</a:t>
                    </a:r>
                  </a:p>
                </p:txBody>
              </p:sp>
            </p:grpSp>
            <p:sp>
              <p:nvSpPr>
                <p:cNvPr id="22" name="TextBox 21">
                  <a:extLst>
                    <a:ext uri="{FF2B5EF4-FFF2-40B4-BE49-F238E27FC236}">
                      <a16:creationId xmlns:a16="http://schemas.microsoft.com/office/drawing/2014/main" id="{971E7131-877F-D230-48E6-246295EFC4D6}"/>
                    </a:ext>
                  </a:extLst>
                </p:cNvPr>
                <p:cNvSpPr txBox="1"/>
                <p:nvPr/>
              </p:nvSpPr>
              <p:spPr>
                <a:xfrm>
                  <a:off x="8719561" y="1774115"/>
                  <a:ext cx="837152" cy="369332"/>
                </a:xfrm>
                <a:prstGeom prst="rect">
                  <a:avLst/>
                </a:prstGeom>
                <a:noFill/>
              </p:spPr>
              <p:txBody>
                <a:bodyPr wrap="none" rtlCol="0">
                  <a:spAutoFit/>
                </a:bodyPr>
                <a:lstStyle/>
                <a:p>
                  <a:r>
                    <a:rPr lang="en-US" u="sng" dirty="0">
                      <a:solidFill>
                        <a:schemeClr val="accent4"/>
                      </a:solidFill>
                    </a:rPr>
                    <a:t>Branch</a:t>
                  </a:r>
                </a:p>
              </p:txBody>
            </p:sp>
            <p:sp>
              <p:nvSpPr>
                <p:cNvPr id="23" name="TextBox 22">
                  <a:extLst>
                    <a:ext uri="{FF2B5EF4-FFF2-40B4-BE49-F238E27FC236}">
                      <a16:creationId xmlns:a16="http://schemas.microsoft.com/office/drawing/2014/main" id="{07806D24-0E5C-C4C4-F237-C2A1861C7E45}"/>
                    </a:ext>
                  </a:extLst>
                </p:cNvPr>
                <p:cNvSpPr txBox="1"/>
                <p:nvPr/>
              </p:nvSpPr>
              <p:spPr>
                <a:xfrm>
                  <a:off x="8851828" y="2369232"/>
                  <a:ext cx="301686" cy="369332"/>
                </a:xfrm>
                <a:prstGeom prst="rect">
                  <a:avLst/>
                </a:prstGeom>
                <a:noFill/>
              </p:spPr>
              <p:txBody>
                <a:bodyPr wrap="none" rtlCol="0">
                  <a:spAutoFit/>
                </a:bodyPr>
                <a:lstStyle/>
                <a:p>
                  <a:r>
                    <a:rPr lang="en-US" dirty="0">
                      <a:solidFill>
                        <a:schemeClr val="accent4"/>
                      </a:solidFill>
                    </a:rPr>
                    <a:t>1</a:t>
                  </a:r>
                </a:p>
              </p:txBody>
            </p:sp>
            <p:sp>
              <p:nvSpPr>
                <p:cNvPr id="53" name="TextBox 52">
                  <a:extLst>
                    <a:ext uri="{FF2B5EF4-FFF2-40B4-BE49-F238E27FC236}">
                      <a16:creationId xmlns:a16="http://schemas.microsoft.com/office/drawing/2014/main" id="{F2687682-BEBB-B08B-4E6C-97EFAE1D95D5}"/>
                    </a:ext>
                  </a:extLst>
                </p:cNvPr>
                <p:cNvSpPr txBox="1"/>
                <p:nvPr/>
              </p:nvSpPr>
              <p:spPr>
                <a:xfrm>
                  <a:off x="8851828" y="3194446"/>
                  <a:ext cx="301686" cy="369332"/>
                </a:xfrm>
                <a:prstGeom prst="rect">
                  <a:avLst/>
                </a:prstGeom>
                <a:noFill/>
              </p:spPr>
              <p:txBody>
                <a:bodyPr wrap="none" rtlCol="0">
                  <a:spAutoFit/>
                </a:bodyPr>
                <a:lstStyle/>
                <a:p>
                  <a:r>
                    <a:rPr lang="en-US" dirty="0">
                      <a:solidFill>
                        <a:schemeClr val="accent4"/>
                      </a:solidFill>
                    </a:rPr>
                    <a:t>2</a:t>
                  </a:r>
                </a:p>
              </p:txBody>
            </p:sp>
            <p:sp>
              <p:nvSpPr>
                <p:cNvPr id="54" name="TextBox 53">
                  <a:extLst>
                    <a:ext uri="{FF2B5EF4-FFF2-40B4-BE49-F238E27FC236}">
                      <a16:creationId xmlns:a16="http://schemas.microsoft.com/office/drawing/2014/main" id="{12CD313B-82A9-781D-5FE6-5FFA2DEC4A90}"/>
                    </a:ext>
                  </a:extLst>
                </p:cNvPr>
                <p:cNvSpPr txBox="1"/>
                <p:nvPr/>
              </p:nvSpPr>
              <p:spPr>
                <a:xfrm>
                  <a:off x="8815483" y="3917671"/>
                  <a:ext cx="301686" cy="369332"/>
                </a:xfrm>
                <a:prstGeom prst="rect">
                  <a:avLst/>
                </a:prstGeom>
                <a:noFill/>
              </p:spPr>
              <p:txBody>
                <a:bodyPr wrap="none" rtlCol="0">
                  <a:spAutoFit/>
                </a:bodyPr>
                <a:lstStyle/>
                <a:p>
                  <a:r>
                    <a:rPr lang="en-US" dirty="0">
                      <a:solidFill>
                        <a:schemeClr val="accent4"/>
                      </a:solidFill>
                    </a:rPr>
                    <a:t>3</a:t>
                  </a:r>
                </a:p>
              </p:txBody>
            </p:sp>
            <p:sp>
              <p:nvSpPr>
                <p:cNvPr id="55" name="TextBox 54">
                  <a:extLst>
                    <a:ext uri="{FF2B5EF4-FFF2-40B4-BE49-F238E27FC236}">
                      <a16:creationId xmlns:a16="http://schemas.microsoft.com/office/drawing/2014/main" id="{F87A0FF8-E0EA-9A42-C5DB-42B0C71EC33E}"/>
                    </a:ext>
                  </a:extLst>
                </p:cNvPr>
                <p:cNvSpPr txBox="1"/>
                <p:nvPr/>
              </p:nvSpPr>
              <p:spPr>
                <a:xfrm>
                  <a:off x="8818639" y="4640896"/>
                  <a:ext cx="301686" cy="369332"/>
                </a:xfrm>
                <a:prstGeom prst="rect">
                  <a:avLst/>
                </a:prstGeom>
                <a:noFill/>
              </p:spPr>
              <p:txBody>
                <a:bodyPr wrap="none" rtlCol="0">
                  <a:spAutoFit/>
                </a:bodyPr>
                <a:lstStyle/>
                <a:p>
                  <a:r>
                    <a:rPr lang="en-US" dirty="0">
                      <a:solidFill>
                        <a:schemeClr val="accent4"/>
                      </a:solidFill>
                    </a:rPr>
                    <a:t>4</a:t>
                  </a:r>
                </a:p>
              </p:txBody>
            </p:sp>
          </p:grpSp>
        </p:grpSp>
        <p:pic>
          <p:nvPicPr>
            <p:cNvPr id="35" name="Picture 34" descr="The probability of getting a Mountain Dew for the first selection is 19/26.   The probability of getting a Mountain Dew for the second selection if you already selected a Mountain Dew is 18/25.  The probability of getting a Mountain Dew for the second selection if you did not already select a Mountain Dew is 19/25." title="Tree diagram of probabilities of getting either a Mountain Dew or a Dr. Pepper">
              <a:extLst>
                <a:ext uri="{FF2B5EF4-FFF2-40B4-BE49-F238E27FC236}">
                  <a16:creationId xmlns:a16="http://schemas.microsoft.com/office/drawing/2014/main" id="{109BF3EB-B122-74DD-E1F3-405878022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48" y="1308626"/>
              <a:ext cx="8763000" cy="4014216"/>
            </a:xfrm>
            <a:prstGeom prst="rect">
              <a:avLst/>
            </a:prstGeom>
          </p:spPr>
        </p:pic>
      </p:grpSp>
    </p:spTree>
    <p:custDataLst>
      <p:tags r:id="rId1"/>
    </p:custDataLst>
    <p:extLst>
      <p:ext uri="{BB962C8B-B14F-4D97-AF65-F5344CB8AC3E}">
        <p14:creationId xmlns:p14="http://schemas.microsoft.com/office/powerpoint/2010/main" val="338288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FDD399-7A4F-D033-DBDC-3F95CFAF04F2}"/>
              </a:ext>
            </a:extLst>
          </p:cNvPr>
          <p:cNvSpPr txBox="1"/>
          <p:nvPr/>
        </p:nvSpPr>
        <p:spPr>
          <a:xfrm>
            <a:off x="586942" y="295342"/>
            <a:ext cx="11342873" cy="3139321"/>
          </a:xfrm>
          <a:prstGeom prst="rect">
            <a:avLst/>
          </a:prstGeom>
          <a:noFill/>
        </p:spPr>
        <p:txBody>
          <a:bodyPr wrap="square" rtlCol="0">
            <a:spAutoFit/>
          </a:bodyPr>
          <a:lstStyle/>
          <a:p>
            <a:r>
              <a:rPr lang="en-US" sz="1600" u="sng" dirty="0"/>
              <a:t>More Examples</a:t>
            </a:r>
          </a:p>
          <a:p>
            <a:endParaRPr lang="en-US" sz="1600" dirty="0"/>
          </a:p>
          <a:p>
            <a:r>
              <a:rPr lang="en-US" sz="1600" dirty="0"/>
              <a:t>Once we have the whole tree set up correctly, we can answer any questions for this scenario!</a:t>
            </a:r>
          </a:p>
          <a:p>
            <a:endParaRPr lang="en-US" sz="1600" u="sng" dirty="0"/>
          </a:p>
          <a:p>
            <a:r>
              <a:rPr lang="en-US" sz="1600" dirty="0"/>
              <a:t>P(2 DP OR One of each) = </a:t>
            </a:r>
            <a:r>
              <a:rPr lang="en-US" sz="1600" dirty="0">
                <a:solidFill>
                  <a:srgbClr val="FF0000"/>
                </a:solidFill>
              </a:rPr>
              <a:t>Add up branches 2, 3, 4 = 0.205 + 0.205 + 0.065  = 0.474 </a:t>
            </a:r>
          </a:p>
          <a:p>
            <a:endParaRPr lang="en-US" sz="1600" dirty="0"/>
          </a:p>
          <a:p>
            <a:r>
              <a:rPr lang="en-US" sz="1600" dirty="0"/>
              <a:t>P(2 DP) = </a:t>
            </a:r>
            <a:r>
              <a:rPr lang="en-US" sz="1600" dirty="0">
                <a:solidFill>
                  <a:srgbClr val="FF0000"/>
                </a:solidFill>
              </a:rPr>
              <a:t>P(DP AND DP) = Only branch 4 = 0.065</a:t>
            </a:r>
          </a:p>
          <a:p>
            <a:endParaRPr lang="en-US" sz="1600" dirty="0"/>
          </a:p>
          <a:p>
            <a:r>
              <a:rPr lang="en-US" sz="1600" dirty="0">
                <a:solidFill>
                  <a:srgbClr val="7030A0"/>
                </a:solidFill>
              </a:rPr>
              <a:t>Just have to find the branches of interest (the ones that meet our criteria for the outcome(s) we want) and add up the probabilities</a:t>
            </a:r>
          </a:p>
          <a:p>
            <a:endParaRPr lang="en-US" sz="1600" dirty="0"/>
          </a:p>
          <a:p>
            <a:endParaRPr lang="en-US" sz="1600" dirty="0"/>
          </a:p>
          <a:p>
            <a:r>
              <a:rPr lang="en-US" sz="1600" dirty="0">
                <a:highlight>
                  <a:srgbClr val="00FFFF"/>
                </a:highlight>
              </a:rPr>
              <a:t> </a:t>
            </a:r>
            <a:endParaRPr lang="en-US" sz="1600" dirty="0"/>
          </a:p>
        </p:txBody>
      </p:sp>
      <p:grpSp>
        <p:nvGrpSpPr>
          <p:cNvPr id="2" name="Group 1">
            <a:extLst>
              <a:ext uri="{FF2B5EF4-FFF2-40B4-BE49-F238E27FC236}">
                <a16:creationId xmlns:a16="http://schemas.microsoft.com/office/drawing/2014/main" id="{0DFC045A-88CA-1D76-16E3-208D859A968A}"/>
              </a:ext>
            </a:extLst>
          </p:cNvPr>
          <p:cNvGrpSpPr/>
          <p:nvPr/>
        </p:nvGrpSpPr>
        <p:grpSpPr>
          <a:xfrm>
            <a:off x="-601186" y="2722184"/>
            <a:ext cx="12793186" cy="4014216"/>
            <a:chOff x="-300593" y="2722184"/>
            <a:chExt cx="12793186" cy="4014216"/>
          </a:xfrm>
        </p:grpSpPr>
        <p:grpSp>
          <p:nvGrpSpPr>
            <p:cNvPr id="55" name="Group 54">
              <a:extLst>
                <a:ext uri="{FF2B5EF4-FFF2-40B4-BE49-F238E27FC236}">
                  <a16:creationId xmlns:a16="http://schemas.microsoft.com/office/drawing/2014/main" id="{513C8F4E-1502-6907-1988-CB80BFF4A46E}"/>
                </a:ext>
              </a:extLst>
            </p:cNvPr>
            <p:cNvGrpSpPr/>
            <p:nvPr/>
          </p:nvGrpSpPr>
          <p:grpSpPr>
            <a:xfrm>
              <a:off x="8719561" y="3241703"/>
              <a:ext cx="3773032" cy="3300049"/>
              <a:chOff x="8719561" y="1774115"/>
              <a:chExt cx="3773032" cy="3300049"/>
            </a:xfrm>
          </p:grpSpPr>
          <p:grpSp>
            <p:nvGrpSpPr>
              <p:cNvPr id="56" name="Group 55">
                <a:extLst>
                  <a:ext uri="{FF2B5EF4-FFF2-40B4-BE49-F238E27FC236}">
                    <a16:creationId xmlns:a16="http://schemas.microsoft.com/office/drawing/2014/main" id="{924299EB-9E27-BFB9-35C7-EB8ABE8EFA20}"/>
                  </a:ext>
                </a:extLst>
              </p:cNvPr>
              <p:cNvGrpSpPr/>
              <p:nvPr/>
            </p:nvGrpSpPr>
            <p:grpSpPr>
              <a:xfrm>
                <a:off x="9224332" y="1877972"/>
                <a:ext cx="3268261" cy="3196192"/>
                <a:chOff x="8948032" y="1866626"/>
                <a:chExt cx="3268261" cy="3198515"/>
              </a:xfrm>
            </p:grpSpPr>
            <p:grpSp>
              <p:nvGrpSpPr>
                <p:cNvPr id="62" name="Group 61">
                  <a:extLst>
                    <a:ext uri="{FF2B5EF4-FFF2-40B4-BE49-F238E27FC236}">
                      <a16:creationId xmlns:a16="http://schemas.microsoft.com/office/drawing/2014/main" id="{F66A7AE1-4EFC-9EE3-B656-83C6A98B9E79}"/>
                    </a:ext>
                  </a:extLst>
                </p:cNvPr>
                <p:cNvGrpSpPr/>
                <p:nvPr/>
              </p:nvGrpSpPr>
              <p:grpSpPr>
                <a:xfrm>
                  <a:off x="8948032" y="2377345"/>
                  <a:ext cx="2034531" cy="2623546"/>
                  <a:chOff x="9786232" y="2383062"/>
                  <a:chExt cx="2034531" cy="2623546"/>
                </a:xfrm>
              </p:grpSpPr>
              <p:sp>
                <p:nvSpPr>
                  <p:cNvPr id="70" name="TextBox 69">
                    <a:extLst>
                      <a:ext uri="{FF2B5EF4-FFF2-40B4-BE49-F238E27FC236}">
                        <a16:creationId xmlns:a16="http://schemas.microsoft.com/office/drawing/2014/main" id="{745D8B71-24E4-2BDF-E8DB-B57670267A68}"/>
                      </a:ext>
                    </a:extLst>
                  </p:cNvPr>
                  <p:cNvSpPr txBox="1"/>
                  <p:nvPr/>
                </p:nvSpPr>
                <p:spPr>
                  <a:xfrm>
                    <a:off x="9786232" y="2383062"/>
                    <a:ext cx="2034531" cy="369332"/>
                  </a:xfrm>
                  <a:prstGeom prst="rect">
                    <a:avLst/>
                  </a:prstGeom>
                  <a:noFill/>
                </p:spPr>
                <p:txBody>
                  <a:bodyPr wrap="none" rtlCol="0">
                    <a:spAutoFit/>
                  </a:bodyPr>
                  <a:lstStyle/>
                  <a:p>
                    <a:r>
                      <a:rPr lang="en-US" dirty="0"/>
                      <a:t>P(MD) x P(MD|MD)</a:t>
                    </a:r>
                  </a:p>
                </p:txBody>
              </p:sp>
              <p:sp>
                <p:nvSpPr>
                  <p:cNvPr id="71" name="TextBox 70">
                    <a:extLst>
                      <a:ext uri="{FF2B5EF4-FFF2-40B4-BE49-F238E27FC236}">
                        <a16:creationId xmlns:a16="http://schemas.microsoft.com/office/drawing/2014/main" id="{617EB8BD-52B0-2673-A539-BDA5A64BB325}"/>
                      </a:ext>
                    </a:extLst>
                  </p:cNvPr>
                  <p:cNvSpPr txBox="1"/>
                  <p:nvPr/>
                </p:nvSpPr>
                <p:spPr>
                  <a:xfrm>
                    <a:off x="9825504" y="3131313"/>
                    <a:ext cx="1955985" cy="369332"/>
                  </a:xfrm>
                  <a:prstGeom prst="rect">
                    <a:avLst/>
                  </a:prstGeom>
                  <a:noFill/>
                </p:spPr>
                <p:txBody>
                  <a:bodyPr wrap="none" rtlCol="0">
                    <a:spAutoFit/>
                  </a:bodyPr>
                  <a:lstStyle/>
                  <a:p>
                    <a:r>
                      <a:rPr lang="en-US" dirty="0"/>
                      <a:t>P(MD) x P(DP|MD)</a:t>
                    </a:r>
                  </a:p>
                </p:txBody>
              </p:sp>
              <p:sp>
                <p:nvSpPr>
                  <p:cNvPr id="72" name="TextBox 71">
                    <a:extLst>
                      <a:ext uri="{FF2B5EF4-FFF2-40B4-BE49-F238E27FC236}">
                        <a16:creationId xmlns:a16="http://schemas.microsoft.com/office/drawing/2014/main" id="{8A386091-2CCE-E848-76DF-63D2B4197345}"/>
                      </a:ext>
                    </a:extLst>
                  </p:cNvPr>
                  <p:cNvSpPr txBox="1"/>
                  <p:nvPr/>
                </p:nvSpPr>
                <p:spPr>
                  <a:xfrm>
                    <a:off x="9877386" y="3917660"/>
                    <a:ext cx="1877437" cy="369332"/>
                  </a:xfrm>
                  <a:prstGeom prst="rect">
                    <a:avLst/>
                  </a:prstGeom>
                  <a:noFill/>
                </p:spPr>
                <p:txBody>
                  <a:bodyPr wrap="none" rtlCol="0">
                    <a:spAutoFit/>
                  </a:bodyPr>
                  <a:lstStyle/>
                  <a:p>
                    <a:r>
                      <a:rPr lang="en-US" dirty="0"/>
                      <a:t>P(DP) x P(MD|DP)</a:t>
                    </a:r>
                  </a:p>
                </p:txBody>
              </p:sp>
              <p:sp>
                <p:nvSpPr>
                  <p:cNvPr id="73" name="TextBox 72">
                    <a:extLst>
                      <a:ext uri="{FF2B5EF4-FFF2-40B4-BE49-F238E27FC236}">
                        <a16:creationId xmlns:a16="http://schemas.microsoft.com/office/drawing/2014/main" id="{D619C0EA-8D85-C27E-C03C-F0E8EC1E78DD}"/>
                      </a:ext>
                    </a:extLst>
                  </p:cNvPr>
                  <p:cNvSpPr txBox="1"/>
                  <p:nvPr/>
                </p:nvSpPr>
                <p:spPr>
                  <a:xfrm>
                    <a:off x="9877386" y="4637276"/>
                    <a:ext cx="1798890" cy="369332"/>
                  </a:xfrm>
                  <a:prstGeom prst="rect">
                    <a:avLst/>
                  </a:prstGeom>
                  <a:noFill/>
                </p:spPr>
                <p:txBody>
                  <a:bodyPr wrap="none" rtlCol="0">
                    <a:spAutoFit/>
                  </a:bodyPr>
                  <a:lstStyle/>
                  <a:p>
                    <a:r>
                      <a:rPr lang="en-US" dirty="0"/>
                      <a:t>P(DP) x P(DP|DP)</a:t>
                    </a:r>
                  </a:p>
                </p:txBody>
              </p:sp>
            </p:grpSp>
            <p:sp>
              <p:nvSpPr>
                <p:cNvPr id="63" name="TextBox 62">
                  <a:extLst>
                    <a:ext uri="{FF2B5EF4-FFF2-40B4-BE49-F238E27FC236}">
                      <a16:creationId xmlns:a16="http://schemas.microsoft.com/office/drawing/2014/main" id="{0EA13867-EA99-CD71-1A4F-E7602EC6F413}"/>
                    </a:ext>
                  </a:extLst>
                </p:cNvPr>
                <p:cNvSpPr txBox="1"/>
                <p:nvPr/>
              </p:nvSpPr>
              <p:spPr>
                <a:xfrm>
                  <a:off x="11103133" y="2377345"/>
                  <a:ext cx="968727" cy="369332"/>
                </a:xfrm>
                <a:prstGeom prst="rect">
                  <a:avLst/>
                </a:prstGeom>
                <a:noFill/>
              </p:spPr>
              <p:txBody>
                <a:bodyPr wrap="none" rtlCol="0">
                  <a:spAutoFit/>
                </a:bodyPr>
                <a:lstStyle/>
                <a:p>
                  <a:r>
                    <a:rPr lang="en-US" dirty="0"/>
                    <a:t>MD, MD</a:t>
                  </a:r>
                </a:p>
              </p:txBody>
            </p:sp>
            <p:sp>
              <p:nvSpPr>
                <p:cNvPr id="65" name="TextBox 64">
                  <a:extLst>
                    <a:ext uri="{FF2B5EF4-FFF2-40B4-BE49-F238E27FC236}">
                      <a16:creationId xmlns:a16="http://schemas.microsoft.com/office/drawing/2014/main" id="{BAD45ADC-14B6-F9C4-EF24-1541563B6EE9}"/>
                    </a:ext>
                  </a:extLst>
                </p:cNvPr>
                <p:cNvSpPr txBox="1"/>
                <p:nvPr/>
              </p:nvSpPr>
              <p:spPr>
                <a:xfrm>
                  <a:off x="11142407" y="3128077"/>
                  <a:ext cx="890180" cy="369332"/>
                </a:xfrm>
                <a:prstGeom prst="rect">
                  <a:avLst/>
                </a:prstGeom>
                <a:noFill/>
              </p:spPr>
              <p:txBody>
                <a:bodyPr wrap="none" rtlCol="0">
                  <a:spAutoFit/>
                </a:bodyPr>
                <a:lstStyle/>
                <a:p>
                  <a:r>
                    <a:rPr lang="en-US" dirty="0"/>
                    <a:t>MD, DP</a:t>
                  </a:r>
                </a:p>
              </p:txBody>
            </p:sp>
            <p:sp>
              <p:nvSpPr>
                <p:cNvPr id="66" name="TextBox 65">
                  <a:extLst>
                    <a:ext uri="{FF2B5EF4-FFF2-40B4-BE49-F238E27FC236}">
                      <a16:creationId xmlns:a16="http://schemas.microsoft.com/office/drawing/2014/main" id="{E1B1FC56-1F16-E3FD-45DF-5C37988979FE}"/>
                    </a:ext>
                  </a:extLst>
                </p:cNvPr>
                <p:cNvSpPr txBox="1"/>
                <p:nvPr/>
              </p:nvSpPr>
              <p:spPr>
                <a:xfrm>
                  <a:off x="11142407" y="3911943"/>
                  <a:ext cx="867802" cy="369332"/>
                </a:xfrm>
                <a:prstGeom prst="rect">
                  <a:avLst/>
                </a:prstGeom>
                <a:noFill/>
              </p:spPr>
              <p:txBody>
                <a:bodyPr wrap="none" rtlCol="0">
                  <a:spAutoFit/>
                </a:bodyPr>
                <a:lstStyle/>
                <a:p>
                  <a:r>
                    <a:rPr lang="en-US" dirty="0"/>
                    <a:t>DP, MD</a:t>
                  </a:r>
                </a:p>
              </p:txBody>
            </p:sp>
            <p:sp>
              <p:nvSpPr>
                <p:cNvPr id="67" name="TextBox 66">
                  <a:extLst>
                    <a:ext uri="{FF2B5EF4-FFF2-40B4-BE49-F238E27FC236}">
                      <a16:creationId xmlns:a16="http://schemas.microsoft.com/office/drawing/2014/main" id="{C05BD5AD-22C9-51A0-BE6E-339A20EB1917}"/>
                    </a:ext>
                  </a:extLst>
                </p:cNvPr>
                <p:cNvSpPr txBox="1"/>
                <p:nvPr/>
              </p:nvSpPr>
              <p:spPr>
                <a:xfrm>
                  <a:off x="11181680" y="4695809"/>
                  <a:ext cx="789255" cy="369332"/>
                </a:xfrm>
                <a:prstGeom prst="rect">
                  <a:avLst/>
                </a:prstGeom>
                <a:noFill/>
              </p:spPr>
              <p:txBody>
                <a:bodyPr wrap="none" rtlCol="0">
                  <a:spAutoFit/>
                </a:bodyPr>
                <a:lstStyle/>
                <a:p>
                  <a:r>
                    <a:rPr lang="en-US" dirty="0"/>
                    <a:t>DP, DP</a:t>
                  </a:r>
                </a:p>
              </p:txBody>
            </p:sp>
            <p:sp>
              <p:nvSpPr>
                <p:cNvPr id="68" name="TextBox 67">
                  <a:extLst>
                    <a:ext uri="{FF2B5EF4-FFF2-40B4-BE49-F238E27FC236}">
                      <a16:creationId xmlns:a16="http://schemas.microsoft.com/office/drawing/2014/main" id="{649BAFFC-242D-176E-D611-32FFD6C367F4}"/>
                    </a:ext>
                  </a:extLst>
                </p:cNvPr>
                <p:cNvSpPr txBox="1"/>
                <p:nvPr/>
              </p:nvSpPr>
              <p:spPr>
                <a:xfrm>
                  <a:off x="10736401" y="1866626"/>
                  <a:ext cx="1479892" cy="369332"/>
                </a:xfrm>
                <a:prstGeom prst="rect">
                  <a:avLst/>
                </a:prstGeom>
                <a:noFill/>
              </p:spPr>
              <p:txBody>
                <a:bodyPr wrap="none" rtlCol="0">
                  <a:spAutoFit/>
                </a:bodyPr>
                <a:lstStyle/>
                <a:p>
                  <a:r>
                    <a:rPr lang="en-US" u="sng" dirty="0"/>
                    <a:t>Sample Space</a:t>
                  </a:r>
                </a:p>
              </p:txBody>
            </p:sp>
          </p:grpSp>
          <p:sp>
            <p:nvSpPr>
              <p:cNvPr id="57" name="TextBox 56">
                <a:extLst>
                  <a:ext uri="{FF2B5EF4-FFF2-40B4-BE49-F238E27FC236}">
                    <a16:creationId xmlns:a16="http://schemas.microsoft.com/office/drawing/2014/main" id="{4ADC687F-04BF-A5D3-8DA6-F0F4CFE482F8}"/>
                  </a:ext>
                </a:extLst>
              </p:cNvPr>
              <p:cNvSpPr txBox="1"/>
              <p:nvPr/>
            </p:nvSpPr>
            <p:spPr>
              <a:xfrm>
                <a:off x="8719561" y="1774115"/>
                <a:ext cx="837152" cy="369332"/>
              </a:xfrm>
              <a:prstGeom prst="rect">
                <a:avLst/>
              </a:prstGeom>
              <a:noFill/>
            </p:spPr>
            <p:txBody>
              <a:bodyPr wrap="none" rtlCol="0">
                <a:spAutoFit/>
              </a:bodyPr>
              <a:lstStyle/>
              <a:p>
                <a:r>
                  <a:rPr lang="en-US" u="sng" dirty="0">
                    <a:solidFill>
                      <a:schemeClr val="accent4"/>
                    </a:solidFill>
                  </a:rPr>
                  <a:t>Branch</a:t>
                </a:r>
              </a:p>
            </p:txBody>
          </p:sp>
          <p:sp>
            <p:nvSpPr>
              <p:cNvPr id="58" name="TextBox 57">
                <a:extLst>
                  <a:ext uri="{FF2B5EF4-FFF2-40B4-BE49-F238E27FC236}">
                    <a16:creationId xmlns:a16="http://schemas.microsoft.com/office/drawing/2014/main" id="{D4B46FF7-47DE-025F-6ED8-880F327193EA}"/>
                  </a:ext>
                </a:extLst>
              </p:cNvPr>
              <p:cNvSpPr txBox="1"/>
              <p:nvPr/>
            </p:nvSpPr>
            <p:spPr>
              <a:xfrm>
                <a:off x="8851828" y="2369232"/>
                <a:ext cx="301686" cy="369332"/>
              </a:xfrm>
              <a:prstGeom prst="rect">
                <a:avLst/>
              </a:prstGeom>
              <a:noFill/>
            </p:spPr>
            <p:txBody>
              <a:bodyPr wrap="none" rtlCol="0">
                <a:spAutoFit/>
              </a:bodyPr>
              <a:lstStyle/>
              <a:p>
                <a:r>
                  <a:rPr lang="en-US" dirty="0">
                    <a:solidFill>
                      <a:schemeClr val="accent4"/>
                    </a:solidFill>
                  </a:rPr>
                  <a:t>1</a:t>
                </a:r>
              </a:p>
            </p:txBody>
          </p:sp>
          <p:sp>
            <p:nvSpPr>
              <p:cNvPr id="59" name="TextBox 58">
                <a:extLst>
                  <a:ext uri="{FF2B5EF4-FFF2-40B4-BE49-F238E27FC236}">
                    <a16:creationId xmlns:a16="http://schemas.microsoft.com/office/drawing/2014/main" id="{9D5D0A12-30AA-FA5C-FC99-46E0590292E3}"/>
                  </a:ext>
                </a:extLst>
              </p:cNvPr>
              <p:cNvSpPr txBox="1"/>
              <p:nvPr/>
            </p:nvSpPr>
            <p:spPr>
              <a:xfrm>
                <a:off x="8851828" y="3194446"/>
                <a:ext cx="301686" cy="369332"/>
              </a:xfrm>
              <a:prstGeom prst="rect">
                <a:avLst/>
              </a:prstGeom>
              <a:noFill/>
            </p:spPr>
            <p:txBody>
              <a:bodyPr wrap="none" rtlCol="0">
                <a:spAutoFit/>
              </a:bodyPr>
              <a:lstStyle/>
              <a:p>
                <a:r>
                  <a:rPr lang="en-US" dirty="0">
                    <a:solidFill>
                      <a:schemeClr val="accent4"/>
                    </a:solidFill>
                  </a:rPr>
                  <a:t>2</a:t>
                </a:r>
              </a:p>
            </p:txBody>
          </p:sp>
          <p:sp>
            <p:nvSpPr>
              <p:cNvPr id="60" name="TextBox 59">
                <a:extLst>
                  <a:ext uri="{FF2B5EF4-FFF2-40B4-BE49-F238E27FC236}">
                    <a16:creationId xmlns:a16="http://schemas.microsoft.com/office/drawing/2014/main" id="{AF27D4B4-EAB0-52B3-304D-61933442FDBA}"/>
                  </a:ext>
                </a:extLst>
              </p:cNvPr>
              <p:cNvSpPr txBox="1"/>
              <p:nvPr/>
            </p:nvSpPr>
            <p:spPr>
              <a:xfrm>
                <a:off x="8815483" y="3917671"/>
                <a:ext cx="301686" cy="369332"/>
              </a:xfrm>
              <a:prstGeom prst="rect">
                <a:avLst/>
              </a:prstGeom>
              <a:noFill/>
            </p:spPr>
            <p:txBody>
              <a:bodyPr wrap="none" rtlCol="0">
                <a:spAutoFit/>
              </a:bodyPr>
              <a:lstStyle/>
              <a:p>
                <a:r>
                  <a:rPr lang="en-US" dirty="0">
                    <a:solidFill>
                      <a:schemeClr val="accent4"/>
                    </a:solidFill>
                  </a:rPr>
                  <a:t>3</a:t>
                </a:r>
              </a:p>
            </p:txBody>
          </p:sp>
          <p:sp>
            <p:nvSpPr>
              <p:cNvPr id="61" name="TextBox 60">
                <a:extLst>
                  <a:ext uri="{FF2B5EF4-FFF2-40B4-BE49-F238E27FC236}">
                    <a16:creationId xmlns:a16="http://schemas.microsoft.com/office/drawing/2014/main" id="{5E53C14F-1C43-743A-3EF3-CEF6B387CC62}"/>
                  </a:ext>
                </a:extLst>
              </p:cNvPr>
              <p:cNvSpPr txBox="1"/>
              <p:nvPr/>
            </p:nvSpPr>
            <p:spPr>
              <a:xfrm>
                <a:off x="8818639" y="4640896"/>
                <a:ext cx="301686" cy="369332"/>
              </a:xfrm>
              <a:prstGeom prst="rect">
                <a:avLst/>
              </a:prstGeom>
              <a:noFill/>
            </p:spPr>
            <p:txBody>
              <a:bodyPr wrap="none" rtlCol="0">
                <a:spAutoFit/>
              </a:bodyPr>
              <a:lstStyle/>
              <a:p>
                <a:r>
                  <a:rPr lang="en-US" dirty="0">
                    <a:solidFill>
                      <a:schemeClr val="accent4"/>
                    </a:solidFill>
                  </a:rPr>
                  <a:t>4</a:t>
                </a:r>
              </a:p>
            </p:txBody>
          </p:sp>
        </p:grpSp>
        <p:pic>
          <p:nvPicPr>
            <p:cNvPr id="21" name="Picture 20" descr="The probability of getting a Mountain Dew for the first selection is 19/26.   The probability of getting a Mountain Dew for the second selection if you already selected a Mountain Dew is 18/25.  The probability of getting a Mountain Dew for the second selection if you did not already select a Mountain Dew is 19/25." title="Tree diagram of probabilities of getting either a Mountain Dew or a Dr. Pepper">
              <a:extLst>
                <a:ext uri="{FF2B5EF4-FFF2-40B4-BE49-F238E27FC236}">
                  <a16:creationId xmlns:a16="http://schemas.microsoft.com/office/drawing/2014/main" id="{82A8542A-E26A-78F9-2FB5-0968915A1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93" y="2722184"/>
              <a:ext cx="8763000" cy="4014216"/>
            </a:xfrm>
            <a:prstGeom prst="rect">
              <a:avLst/>
            </a:prstGeom>
          </p:spPr>
        </p:pic>
      </p:grpSp>
    </p:spTree>
    <p:custDataLst>
      <p:tags r:id="rId1"/>
    </p:custDataLst>
    <p:extLst>
      <p:ext uri="{BB962C8B-B14F-4D97-AF65-F5344CB8AC3E}">
        <p14:creationId xmlns:p14="http://schemas.microsoft.com/office/powerpoint/2010/main" val="1078889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838200" y="43589"/>
            <a:ext cx="10515600" cy="1325563"/>
          </a:xfrm>
        </p:spPr>
        <p:txBody>
          <a:bodyPr>
            <a:normAutofit/>
          </a:bodyPr>
          <a:lstStyle/>
          <a:p>
            <a:r>
              <a:rPr lang="en-US" sz="3600" dirty="0"/>
              <a:t>General Multiplication Rule</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838200" y="1284354"/>
            <a:ext cx="10515600" cy="4867275"/>
          </a:xfrm>
        </p:spPr>
        <p:txBody>
          <a:bodyPr>
            <a:normAutofit/>
          </a:bodyPr>
          <a:lstStyle/>
          <a:p>
            <a:pPr marL="0" indent="0">
              <a:buNone/>
            </a:pPr>
            <a:r>
              <a:rPr lang="en-US" sz="1600" u="sng" dirty="0"/>
              <a:t>(General) Multiplication Rule</a:t>
            </a:r>
          </a:p>
          <a:p>
            <a:r>
              <a:rPr lang="en-US" sz="1600" dirty="0"/>
              <a:t>If two events are in a probability experiment, then the probability that </a:t>
            </a:r>
            <a:r>
              <a:rPr lang="en-US" sz="1600" u="sng" dirty="0"/>
              <a:t>both events</a:t>
            </a:r>
            <a:r>
              <a:rPr lang="en-US" sz="1600" dirty="0"/>
              <a:t> (one and then the other) </a:t>
            </a:r>
            <a:r>
              <a:rPr lang="en-US" sz="1600" u="sng" dirty="0"/>
              <a:t>occur</a:t>
            </a:r>
            <a:r>
              <a:rPr lang="en-US" sz="1600" dirty="0"/>
              <a:t> is:</a:t>
            </a:r>
          </a:p>
          <a:p>
            <a:endParaRPr lang="en-US" sz="1600" dirty="0"/>
          </a:p>
          <a:p>
            <a:pPr marL="457200" lvl="1" indent="0">
              <a:buNone/>
            </a:pPr>
            <a:r>
              <a:rPr lang="en-US" sz="1600" dirty="0"/>
              <a:t>P(A and B) = P(A) x P(B|A) --- P(B) x P(A|B)</a:t>
            </a:r>
          </a:p>
          <a:p>
            <a:pPr marL="457200" lvl="1" indent="0">
              <a:buNone/>
            </a:pPr>
            <a:r>
              <a:rPr lang="en-US" sz="1600" dirty="0"/>
              <a:t>P(A ⋂ B) = P(A) x P(B|A)</a:t>
            </a:r>
          </a:p>
          <a:p>
            <a:pPr marL="457200" lvl="1" indent="0">
              <a:buNone/>
            </a:pPr>
            <a:r>
              <a:rPr lang="en-US" sz="1600" dirty="0"/>
              <a:t>P(A and B) = (Marginal Prob of A) x (Conditional Prob of B Given A)</a:t>
            </a:r>
          </a:p>
          <a:p>
            <a:pPr marL="457200" lvl="1" indent="0">
              <a:buNone/>
            </a:pPr>
            <a:endParaRPr lang="en-US" sz="1600" dirty="0"/>
          </a:p>
          <a:p>
            <a:r>
              <a:rPr lang="en-US" sz="1600" u="sng" dirty="0"/>
              <a:t>AND</a:t>
            </a:r>
            <a:r>
              <a:rPr lang="en-US" sz="1600" dirty="0"/>
              <a:t> in probability expressions equates to </a:t>
            </a:r>
            <a:r>
              <a:rPr lang="en-US" sz="1600" u="sng" dirty="0"/>
              <a:t>multiplication</a:t>
            </a:r>
            <a:r>
              <a:rPr lang="en-US" sz="1600" dirty="0"/>
              <a:t>!</a:t>
            </a:r>
          </a:p>
          <a:p>
            <a:r>
              <a:rPr lang="en-US" sz="1600" dirty="0"/>
              <a:t>So we are multiplying the probabilities of the two events, BUT…</a:t>
            </a:r>
          </a:p>
          <a:p>
            <a:r>
              <a:rPr lang="en-US" sz="1600" dirty="0"/>
              <a:t>The scenario (probabilities) </a:t>
            </a:r>
            <a:r>
              <a:rPr lang="en-US" sz="1600" u="sng" dirty="0"/>
              <a:t>changes after</a:t>
            </a:r>
            <a:r>
              <a:rPr lang="en-US" sz="1600" dirty="0"/>
              <a:t> the first event, so we have to use the </a:t>
            </a:r>
            <a:r>
              <a:rPr lang="en-US" sz="1600" u="sng" dirty="0"/>
              <a:t>conditional probability</a:t>
            </a:r>
            <a:r>
              <a:rPr lang="en-US" sz="1600" i="1" dirty="0"/>
              <a:t> </a:t>
            </a:r>
            <a:r>
              <a:rPr lang="en-US" sz="1600" dirty="0"/>
              <a:t>for the second event!</a:t>
            </a:r>
          </a:p>
          <a:p>
            <a:pPr lvl="1"/>
            <a:r>
              <a:rPr lang="en-US" sz="1600" dirty="0"/>
              <a:t>So we are </a:t>
            </a:r>
            <a:r>
              <a:rPr lang="en-US" sz="1600" u="sng" dirty="0"/>
              <a:t>taking into account</a:t>
            </a:r>
            <a:r>
              <a:rPr lang="en-US" sz="1600" dirty="0"/>
              <a:t> the </a:t>
            </a:r>
            <a:r>
              <a:rPr lang="en-US" sz="1600" u="sng" dirty="0"/>
              <a:t>first event</a:t>
            </a:r>
            <a:r>
              <a:rPr lang="en-US" sz="1600" dirty="0"/>
              <a:t> in the second expression.</a:t>
            </a:r>
          </a:p>
          <a:p>
            <a:pPr lvl="1"/>
            <a:endParaRPr lang="en-US" sz="1600" dirty="0"/>
          </a:p>
          <a:p>
            <a:r>
              <a:rPr lang="en-US" sz="1600" dirty="0"/>
              <a:t>As we saw, we are going to use Tree Diagrams to solve these kind of problems!</a:t>
            </a:r>
          </a:p>
          <a:p>
            <a:pPr lvl="1"/>
            <a:r>
              <a:rPr lang="en-US" sz="1600" dirty="0"/>
              <a:t>NOT Contingency Tables!</a:t>
            </a:r>
          </a:p>
          <a:p>
            <a:endParaRPr lang="en-US" sz="1600" dirty="0"/>
          </a:p>
          <a:p>
            <a:pPr marL="457200" lvl="1" indent="0">
              <a:buNone/>
            </a:pPr>
            <a:endParaRPr lang="en-US" sz="1600" dirty="0"/>
          </a:p>
        </p:txBody>
      </p:sp>
      <p:sp>
        <p:nvSpPr>
          <p:cNvPr id="7" name="TextBox 6">
            <a:extLst>
              <a:ext uri="{FF2B5EF4-FFF2-40B4-BE49-F238E27FC236}">
                <a16:creationId xmlns:a16="http://schemas.microsoft.com/office/drawing/2014/main" id="{DAD54422-612C-174E-5E8B-81C3E0116CA9}"/>
              </a:ext>
            </a:extLst>
          </p:cNvPr>
          <p:cNvSpPr txBox="1"/>
          <p:nvPr/>
        </p:nvSpPr>
        <p:spPr>
          <a:xfrm>
            <a:off x="7461676" y="2300821"/>
            <a:ext cx="4021314"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i="1" u="sng" dirty="0">
                <a:solidFill>
                  <a:srgbClr val="7030A0"/>
                </a:solidFill>
              </a:rPr>
              <a:t>Realization</a:t>
            </a:r>
          </a:p>
          <a:p>
            <a:endParaRPr lang="en-US" sz="1600" i="1" u="sng" dirty="0">
              <a:solidFill>
                <a:srgbClr val="7030A0"/>
              </a:solidFill>
            </a:endParaRPr>
          </a:p>
          <a:p>
            <a:r>
              <a:rPr lang="en-US" sz="1600" i="1" dirty="0">
                <a:solidFill>
                  <a:srgbClr val="7030A0"/>
                </a:solidFill>
              </a:rPr>
              <a:t>This is exactly what we just did in the previous example, just formalized</a:t>
            </a:r>
          </a:p>
        </p:txBody>
      </p:sp>
      <p:pic>
        <p:nvPicPr>
          <p:cNvPr id="9" name="Picture 8">
            <a:extLst>
              <a:ext uri="{FF2B5EF4-FFF2-40B4-BE49-F238E27FC236}">
                <a16:creationId xmlns:a16="http://schemas.microsoft.com/office/drawing/2014/main" id="{F57BF9FD-A961-26E4-D301-E3A0BCE762F9}"/>
              </a:ext>
            </a:extLst>
          </p:cNvPr>
          <p:cNvPicPr>
            <a:picLocks noChangeAspect="1"/>
          </p:cNvPicPr>
          <p:nvPr/>
        </p:nvPicPr>
        <p:blipFill>
          <a:blip r:embed="rId2"/>
          <a:stretch>
            <a:fillRect/>
          </a:stretch>
        </p:blipFill>
        <p:spPr>
          <a:xfrm>
            <a:off x="5372100" y="5799102"/>
            <a:ext cx="2425700" cy="1001579"/>
          </a:xfrm>
          <a:prstGeom prst="rect">
            <a:avLst/>
          </a:prstGeom>
        </p:spPr>
      </p:pic>
      <p:grpSp>
        <p:nvGrpSpPr>
          <p:cNvPr id="10" name="Group 9">
            <a:extLst>
              <a:ext uri="{FF2B5EF4-FFF2-40B4-BE49-F238E27FC236}">
                <a16:creationId xmlns:a16="http://schemas.microsoft.com/office/drawing/2014/main" id="{96195F57-3537-B537-A83D-E5F35A238E0B}"/>
              </a:ext>
            </a:extLst>
          </p:cNvPr>
          <p:cNvGrpSpPr/>
          <p:nvPr/>
        </p:nvGrpSpPr>
        <p:grpSpPr>
          <a:xfrm>
            <a:off x="9886950" y="4901135"/>
            <a:ext cx="2511490" cy="1913276"/>
            <a:chOff x="7842250" y="4858998"/>
            <a:chExt cx="2511490" cy="1913276"/>
          </a:xfrm>
        </p:grpSpPr>
        <p:pic>
          <p:nvPicPr>
            <p:cNvPr id="11" name="Picture 2" descr="Tree Diagrams - Ms. Cervino&amp;#39;s Probability Web Quest">
              <a:extLst>
                <a:ext uri="{FF2B5EF4-FFF2-40B4-BE49-F238E27FC236}">
                  <a16:creationId xmlns:a16="http://schemas.microsoft.com/office/drawing/2014/main" id="{3704AD0D-DD93-7DE8-3AD4-937C34DC4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0" y="4858998"/>
              <a:ext cx="1454150" cy="16338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F849129-1025-F292-8A0B-F84B6A381A79}"/>
                </a:ext>
              </a:extLst>
            </p:cNvPr>
            <p:cNvSpPr txBox="1"/>
            <p:nvPr/>
          </p:nvSpPr>
          <p:spPr>
            <a:xfrm>
              <a:off x="8239059" y="6587608"/>
              <a:ext cx="2114681" cy="184666"/>
            </a:xfrm>
            <a:prstGeom prst="rect">
              <a:avLst/>
            </a:prstGeom>
            <a:noFill/>
          </p:spPr>
          <p:txBody>
            <a:bodyPr wrap="none" rtlCol="0">
              <a:spAutoFit/>
            </a:bodyPr>
            <a:lstStyle/>
            <a:p>
              <a:r>
                <a:rPr lang="en-US" sz="600" dirty="0"/>
                <a:t>http://</a:t>
              </a:r>
              <a:r>
                <a:rPr lang="en-US" sz="600" dirty="0" err="1"/>
                <a:t>propbabilitywebquest.weebly.com</a:t>
              </a:r>
              <a:r>
                <a:rPr lang="en-US" sz="600" dirty="0"/>
                <a:t>/tree-</a:t>
              </a:r>
              <a:r>
                <a:rPr lang="en-US" sz="600" dirty="0" err="1"/>
                <a:t>diagrams.html</a:t>
              </a:r>
              <a:endParaRPr lang="en-US" sz="600" dirty="0"/>
            </a:p>
          </p:txBody>
        </p:sp>
      </p:grpSp>
    </p:spTree>
    <p:extLst>
      <p:ext uri="{BB962C8B-B14F-4D97-AF65-F5344CB8AC3E}">
        <p14:creationId xmlns:p14="http://schemas.microsoft.com/office/powerpoint/2010/main" val="1015962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89B2-93AA-1243-AE68-A1649F9C01E6}"/>
              </a:ext>
            </a:extLst>
          </p:cNvPr>
          <p:cNvSpPr>
            <a:spLocks noGrp="1"/>
          </p:cNvSpPr>
          <p:nvPr>
            <p:ph type="title"/>
          </p:nvPr>
        </p:nvSpPr>
        <p:spPr/>
        <p:txBody>
          <a:bodyPr>
            <a:normAutofit/>
          </a:bodyPr>
          <a:lstStyle/>
          <a:p>
            <a:r>
              <a:rPr lang="en-US" sz="3600" dirty="0"/>
              <a:t>LCQ: Multiplication Rule</a:t>
            </a:r>
          </a:p>
        </p:txBody>
      </p:sp>
      <p:sp>
        <p:nvSpPr>
          <p:cNvPr id="3" name="Content Placeholder 2">
            <a:extLst>
              <a:ext uri="{FF2B5EF4-FFF2-40B4-BE49-F238E27FC236}">
                <a16:creationId xmlns:a16="http://schemas.microsoft.com/office/drawing/2014/main" id="{EB92E3BE-7FDC-034E-870C-D3798B17D327}"/>
              </a:ext>
            </a:extLst>
          </p:cNvPr>
          <p:cNvSpPr>
            <a:spLocks noGrp="1"/>
          </p:cNvSpPr>
          <p:nvPr>
            <p:ph idx="1"/>
          </p:nvPr>
        </p:nvSpPr>
        <p:spPr>
          <a:xfrm>
            <a:off x="838200" y="1470025"/>
            <a:ext cx="10515600" cy="4727575"/>
          </a:xfrm>
        </p:spPr>
        <p:txBody>
          <a:bodyPr>
            <a:normAutofit/>
          </a:bodyPr>
          <a:lstStyle/>
          <a:p>
            <a:pPr marL="0" indent="0">
              <a:buNone/>
            </a:pPr>
            <a:r>
              <a:rPr lang="en-US" sz="2000" b="1" dirty="0"/>
              <a:t>Setup</a:t>
            </a:r>
            <a:r>
              <a:rPr lang="en-US" sz="2000" dirty="0"/>
              <a:t>: Lets say I am selecting a power team of two students from our class and am interested in their class standing. I know that for our class of 20 students, we have:</a:t>
            </a:r>
          </a:p>
          <a:p>
            <a:pPr marL="0" indent="0">
              <a:buNone/>
            </a:pPr>
            <a:r>
              <a:rPr lang="en-US" sz="2000" dirty="0"/>
              <a:t>	10 freshman (F), 6 sophomores (S) and 4 juniors (J).</a:t>
            </a:r>
          </a:p>
          <a:p>
            <a:pPr marL="0" indent="0">
              <a:buNone/>
            </a:pPr>
            <a:r>
              <a:rPr lang="en-US" sz="2000" dirty="0"/>
              <a:t>What is the probability I select one freshman and one sophomore?</a:t>
            </a:r>
          </a:p>
          <a:p>
            <a:pPr marL="0" indent="0">
              <a:buNone/>
            </a:pPr>
            <a:endParaRPr lang="en-US" sz="2000" dirty="0"/>
          </a:p>
          <a:p>
            <a:pPr marL="457200" indent="-457200">
              <a:buAutoNum type="arabicParenR"/>
            </a:pPr>
            <a:r>
              <a:rPr lang="en-US" sz="2000" dirty="0"/>
              <a:t>Draw a tree diagram and assign probabilities for the FIRST stage of this probability experiment.</a:t>
            </a:r>
          </a:p>
          <a:p>
            <a:pPr marL="457200" indent="-457200">
              <a:buAutoNum type="arabicParenR"/>
            </a:pPr>
            <a:endParaRPr lang="en-US" sz="2000" dirty="0"/>
          </a:p>
          <a:p>
            <a:pPr marL="457200" indent="-457200">
              <a:buAutoNum type="arabicParenR"/>
            </a:pPr>
            <a:r>
              <a:rPr lang="en-US" sz="2000" dirty="0"/>
              <a:t>Continue the tree diagram for the second stage of the probability experiment.</a:t>
            </a:r>
          </a:p>
          <a:p>
            <a:pPr marL="457200" indent="-457200">
              <a:buAutoNum type="arabicParenR"/>
            </a:pPr>
            <a:endParaRPr lang="en-US" sz="2000" dirty="0"/>
          </a:p>
          <a:p>
            <a:pPr marL="457200" indent="-457200">
              <a:buAutoNum type="arabicParenR"/>
            </a:pPr>
            <a:r>
              <a:rPr lang="en-US" sz="2000" dirty="0"/>
              <a:t>Find the final probability of interest.</a:t>
            </a:r>
          </a:p>
          <a:p>
            <a:pPr marL="457200" indent="-457200">
              <a:buAutoNum type="arabicParenR"/>
            </a:pPr>
            <a:endParaRPr lang="en-US" sz="2000" dirty="0"/>
          </a:p>
        </p:txBody>
      </p:sp>
    </p:spTree>
    <p:extLst>
      <p:ext uri="{BB962C8B-B14F-4D97-AF65-F5344CB8AC3E}">
        <p14:creationId xmlns:p14="http://schemas.microsoft.com/office/powerpoint/2010/main" val="1481997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3D7FE-882B-E4A3-75C2-4F801FF04990}"/>
              </a:ext>
            </a:extLst>
          </p:cNvPr>
          <p:cNvSpPr txBox="1"/>
          <p:nvPr/>
        </p:nvSpPr>
        <p:spPr>
          <a:xfrm>
            <a:off x="376517" y="174811"/>
            <a:ext cx="6450164" cy="646331"/>
          </a:xfrm>
          <a:prstGeom prst="rect">
            <a:avLst/>
          </a:prstGeom>
          <a:noFill/>
        </p:spPr>
        <p:txBody>
          <a:bodyPr wrap="none" rtlCol="0">
            <a:spAutoFit/>
          </a:bodyPr>
          <a:lstStyle/>
          <a:p>
            <a:r>
              <a:rPr lang="en-US" b="1" dirty="0"/>
              <a:t>Scenario</a:t>
            </a:r>
            <a:r>
              <a:rPr lang="en-US" dirty="0"/>
              <a:t>: 10 freshman (F), 6 sophomores (S) and 4 juniors (J).</a:t>
            </a:r>
          </a:p>
          <a:p>
            <a:r>
              <a:rPr lang="en-US" dirty="0"/>
              <a:t>What is the probability I select one freshman and one sophomore?</a:t>
            </a:r>
          </a:p>
        </p:txBody>
      </p: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1B55F99D-57C9-6769-6FF2-04381C8452D0}"/>
                  </a:ext>
                </a:extLst>
              </p14:cNvPr>
              <p14:cNvContentPartPr/>
              <p14:nvPr/>
            </p14:nvContentPartPr>
            <p14:xfrm>
              <a:off x="-202214" y="-377576"/>
              <a:ext cx="360" cy="360"/>
            </p14:xfrm>
          </p:contentPart>
        </mc:Choice>
        <mc:Fallback xmlns="">
          <p:pic>
            <p:nvPicPr>
              <p:cNvPr id="38" name="Ink 37">
                <a:extLst>
                  <a:ext uri="{FF2B5EF4-FFF2-40B4-BE49-F238E27FC236}">
                    <a16:creationId xmlns:a16="http://schemas.microsoft.com/office/drawing/2014/main" id="{1B55F99D-57C9-6769-6FF2-04381C8452D0}"/>
                  </a:ext>
                </a:extLst>
              </p:cNvPr>
              <p:cNvPicPr/>
              <p:nvPr/>
            </p:nvPicPr>
            <p:blipFill>
              <a:blip r:embed="rId3"/>
              <a:stretch>
                <a:fillRect/>
              </a:stretch>
            </p:blipFill>
            <p:spPr>
              <a:xfrm>
                <a:off x="-211214" y="-386216"/>
                <a:ext cx="18000" cy="18000"/>
              </a:xfrm>
              <a:prstGeom prst="rect">
                <a:avLst/>
              </a:prstGeom>
            </p:spPr>
          </p:pic>
        </mc:Fallback>
      </mc:AlternateContent>
      <p:sp>
        <p:nvSpPr>
          <p:cNvPr id="147" name="TextBox 146">
            <a:extLst>
              <a:ext uri="{FF2B5EF4-FFF2-40B4-BE49-F238E27FC236}">
                <a16:creationId xmlns:a16="http://schemas.microsoft.com/office/drawing/2014/main" id="{5BD771BB-7A5D-A8D3-33D5-64AD88B9808C}"/>
              </a:ext>
            </a:extLst>
          </p:cNvPr>
          <p:cNvSpPr txBox="1"/>
          <p:nvPr/>
        </p:nvSpPr>
        <p:spPr>
          <a:xfrm>
            <a:off x="6864177" y="4529637"/>
            <a:ext cx="5407249" cy="923330"/>
          </a:xfrm>
          <a:prstGeom prst="rect">
            <a:avLst/>
          </a:prstGeom>
          <a:noFill/>
        </p:spPr>
        <p:txBody>
          <a:bodyPr wrap="none" rtlCol="0">
            <a:spAutoFit/>
          </a:bodyPr>
          <a:lstStyle/>
          <a:p>
            <a:r>
              <a:rPr lang="en-US" dirty="0">
                <a:solidFill>
                  <a:srgbClr val="FF0000"/>
                </a:solidFill>
              </a:rPr>
              <a:t>P(one F and one S) = P((F and then S) OR (S and then F))</a:t>
            </a:r>
          </a:p>
          <a:p>
            <a:r>
              <a:rPr lang="en-US" dirty="0">
                <a:solidFill>
                  <a:srgbClr val="FF0000"/>
                </a:solidFill>
              </a:rPr>
              <a:t>                                  = 0.158   +   0.158</a:t>
            </a:r>
          </a:p>
          <a:p>
            <a:r>
              <a:rPr lang="en-US" dirty="0">
                <a:solidFill>
                  <a:srgbClr val="FF0000"/>
                </a:solidFill>
              </a:rPr>
              <a:t>                                  = 0.316</a:t>
            </a:r>
          </a:p>
        </p:txBody>
      </p:sp>
      <p:sp>
        <p:nvSpPr>
          <p:cNvPr id="157" name="TextBox 156">
            <a:extLst>
              <a:ext uri="{FF2B5EF4-FFF2-40B4-BE49-F238E27FC236}">
                <a16:creationId xmlns:a16="http://schemas.microsoft.com/office/drawing/2014/main" id="{88C7EB30-20D6-68D2-B374-B86515A67681}"/>
              </a:ext>
            </a:extLst>
          </p:cNvPr>
          <p:cNvSpPr txBox="1"/>
          <p:nvPr/>
        </p:nvSpPr>
        <p:spPr>
          <a:xfrm>
            <a:off x="6891113" y="780490"/>
            <a:ext cx="3636124" cy="1477328"/>
          </a:xfrm>
          <a:prstGeom prst="rect">
            <a:avLst/>
          </a:prstGeom>
          <a:noFill/>
        </p:spPr>
        <p:txBody>
          <a:bodyPr wrap="none" rtlCol="0">
            <a:spAutoFit/>
          </a:bodyPr>
          <a:lstStyle/>
          <a:p>
            <a:r>
              <a:rPr lang="en-US" dirty="0">
                <a:solidFill>
                  <a:srgbClr val="FF0000"/>
                </a:solidFill>
              </a:rPr>
              <a:t>P(one F and one S) = ??</a:t>
            </a:r>
          </a:p>
          <a:p>
            <a:endParaRPr lang="en-US" dirty="0"/>
          </a:p>
          <a:p>
            <a:r>
              <a:rPr lang="en-US" dirty="0">
                <a:solidFill>
                  <a:srgbClr val="7030A0"/>
                </a:solidFill>
              </a:rPr>
              <a:t>Which branches do I want??  </a:t>
            </a:r>
            <a:r>
              <a:rPr lang="en-US" dirty="0"/>
              <a:t>2 and 4</a:t>
            </a:r>
          </a:p>
          <a:p>
            <a:r>
              <a:rPr lang="en-US" dirty="0">
                <a:solidFill>
                  <a:srgbClr val="7030A0"/>
                </a:solidFill>
              </a:rPr>
              <a:t>Just multiply across tree!!</a:t>
            </a:r>
          </a:p>
          <a:p>
            <a:endParaRPr lang="en-US" dirty="0">
              <a:solidFill>
                <a:srgbClr val="7030A0"/>
              </a:solidFill>
            </a:endParaRPr>
          </a:p>
        </p:txBody>
      </p:sp>
      <p:sp>
        <p:nvSpPr>
          <p:cNvPr id="161" name="TextBox 160">
            <a:extLst>
              <a:ext uri="{FF2B5EF4-FFF2-40B4-BE49-F238E27FC236}">
                <a16:creationId xmlns:a16="http://schemas.microsoft.com/office/drawing/2014/main" id="{9D3BCDF3-EDD8-0490-0159-1BDB569B16E7}"/>
              </a:ext>
            </a:extLst>
          </p:cNvPr>
          <p:cNvSpPr txBox="1"/>
          <p:nvPr/>
        </p:nvSpPr>
        <p:spPr>
          <a:xfrm>
            <a:off x="6544851" y="2307528"/>
            <a:ext cx="3964611" cy="923330"/>
          </a:xfrm>
          <a:prstGeom prst="rect">
            <a:avLst/>
          </a:prstGeom>
          <a:noFill/>
        </p:spPr>
        <p:txBody>
          <a:bodyPr wrap="none" rtlCol="0">
            <a:spAutoFit/>
          </a:bodyPr>
          <a:lstStyle/>
          <a:p>
            <a:r>
              <a:rPr lang="en-US" dirty="0"/>
              <a:t>Branch 2: P(F and then S) = P(F) x P(S|F) </a:t>
            </a:r>
          </a:p>
          <a:p>
            <a:r>
              <a:rPr lang="en-US" dirty="0"/>
              <a:t>                                             = 10/20 x 6/19</a:t>
            </a:r>
          </a:p>
          <a:p>
            <a:r>
              <a:rPr lang="en-US" dirty="0"/>
              <a:t>                                             = 0.158</a:t>
            </a:r>
          </a:p>
        </p:txBody>
      </p:sp>
      <p:sp>
        <p:nvSpPr>
          <p:cNvPr id="163" name="TextBox 162">
            <a:extLst>
              <a:ext uri="{FF2B5EF4-FFF2-40B4-BE49-F238E27FC236}">
                <a16:creationId xmlns:a16="http://schemas.microsoft.com/office/drawing/2014/main" id="{EFD222CB-5877-900C-2EF5-1F0FA2A4EFFE}"/>
              </a:ext>
            </a:extLst>
          </p:cNvPr>
          <p:cNvSpPr txBox="1"/>
          <p:nvPr/>
        </p:nvSpPr>
        <p:spPr>
          <a:xfrm>
            <a:off x="6558509" y="3238676"/>
            <a:ext cx="3937296" cy="923330"/>
          </a:xfrm>
          <a:prstGeom prst="rect">
            <a:avLst/>
          </a:prstGeom>
          <a:noFill/>
        </p:spPr>
        <p:txBody>
          <a:bodyPr wrap="none" rtlCol="0">
            <a:spAutoFit/>
          </a:bodyPr>
          <a:lstStyle/>
          <a:p>
            <a:r>
              <a:rPr lang="en-US" dirty="0"/>
              <a:t>Branch 4: P(S and then F) = P(S) x P(F|S)</a:t>
            </a:r>
          </a:p>
          <a:p>
            <a:r>
              <a:rPr lang="en-US" dirty="0"/>
              <a:t>                                             = 6/20 x 10/19</a:t>
            </a:r>
          </a:p>
          <a:p>
            <a:r>
              <a:rPr lang="en-US" dirty="0"/>
              <a:t>                                             = 0.158</a:t>
            </a:r>
          </a:p>
        </p:txBody>
      </p:sp>
      <p:sp>
        <p:nvSpPr>
          <p:cNvPr id="164" name="TextBox 163">
            <a:extLst>
              <a:ext uri="{FF2B5EF4-FFF2-40B4-BE49-F238E27FC236}">
                <a16:creationId xmlns:a16="http://schemas.microsoft.com/office/drawing/2014/main" id="{FFE711E9-2FDB-B257-AF33-85700723EAF7}"/>
              </a:ext>
            </a:extLst>
          </p:cNvPr>
          <p:cNvSpPr txBox="1"/>
          <p:nvPr/>
        </p:nvSpPr>
        <p:spPr>
          <a:xfrm>
            <a:off x="8419361" y="5728669"/>
            <a:ext cx="3117841" cy="132343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600" dirty="0">
                <a:solidFill>
                  <a:srgbClr val="0070C0"/>
                </a:solidFill>
              </a:rPr>
              <a:t>Could also answer other questions:</a:t>
            </a:r>
          </a:p>
          <a:p>
            <a:r>
              <a:rPr lang="en-US" sz="1600" dirty="0">
                <a:solidFill>
                  <a:srgbClr val="0070C0"/>
                </a:solidFill>
              </a:rPr>
              <a:t>P(2 J) = Only branch 9</a:t>
            </a:r>
          </a:p>
          <a:p>
            <a:r>
              <a:rPr lang="en-US" sz="1600" dirty="0">
                <a:solidFill>
                  <a:srgbClr val="0070C0"/>
                </a:solidFill>
              </a:rPr>
              <a:t>          = P(J) x P(J|J)</a:t>
            </a:r>
          </a:p>
          <a:p>
            <a:r>
              <a:rPr lang="en-US" sz="1600" dirty="0">
                <a:solidFill>
                  <a:srgbClr val="0070C0"/>
                </a:solidFill>
              </a:rPr>
              <a:t>          = 4/20 x 3/19</a:t>
            </a:r>
          </a:p>
          <a:p>
            <a:r>
              <a:rPr lang="en-US" sz="1600" dirty="0">
                <a:solidFill>
                  <a:srgbClr val="0070C0"/>
                </a:solidFill>
              </a:rPr>
              <a:t>          = 0.032 </a:t>
            </a:r>
          </a:p>
        </p:txBody>
      </p:sp>
      <p:sp>
        <p:nvSpPr>
          <p:cNvPr id="22" name="TextBox 21">
            <a:extLst>
              <a:ext uri="{FF2B5EF4-FFF2-40B4-BE49-F238E27FC236}">
                <a16:creationId xmlns:a16="http://schemas.microsoft.com/office/drawing/2014/main" id="{D2417145-F28E-D49F-3278-7207ABD16C90}"/>
              </a:ext>
            </a:extLst>
          </p:cNvPr>
          <p:cNvSpPr txBox="1"/>
          <p:nvPr/>
        </p:nvSpPr>
        <p:spPr>
          <a:xfrm>
            <a:off x="537779" y="6460225"/>
            <a:ext cx="7025578" cy="369332"/>
          </a:xfrm>
          <a:prstGeom prst="rect">
            <a:avLst/>
          </a:prstGeom>
          <a:noFill/>
        </p:spPr>
        <p:txBody>
          <a:bodyPr wrap="none" rtlCol="0">
            <a:spAutoFit/>
          </a:bodyPr>
          <a:lstStyle/>
          <a:p>
            <a:r>
              <a:rPr lang="en-US" dirty="0">
                <a:solidFill>
                  <a:schemeClr val="accent2"/>
                </a:solidFill>
              </a:rPr>
              <a:t>Need to put J on tree diagram even though we aren’t interested in them!</a:t>
            </a:r>
          </a:p>
        </p:txBody>
      </p:sp>
      <p:grpSp>
        <p:nvGrpSpPr>
          <p:cNvPr id="5" name="Group 4">
            <a:extLst>
              <a:ext uri="{FF2B5EF4-FFF2-40B4-BE49-F238E27FC236}">
                <a16:creationId xmlns:a16="http://schemas.microsoft.com/office/drawing/2014/main" id="{31C02954-8EF2-1A8F-0F10-D84044AAD4BB}"/>
              </a:ext>
            </a:extLst>
          </p:cNvPr>
          <p:cNvGrpSpPr/>
          <p:nvPr/>
        </p:nvGrpSpPr>
        <p:grpSpPr>
          <a:xfrm>
            <a:off x="5711471" y="917222"/>
            <a:ext cx="837152" cy="5474676"/>
            <a:chOff x="5711471" y="917222"/>
            <a:chExt cx="837152" cy="5474676"/>
          </a:xfrm>
        </p:grpSpPr>
        <p:sp>
          <p:nvSpPr>
            <p:cNvPr id="3" name="TextBox 2">
              <a:extLst>
                <a:ext uri="{FF2B5EF4-FFF2-40B4-BE49-F238E27FC236}">
                  <a16:creationId xmlns:a16="http://schemas.microsoft.com/office/drawing/2014/main" id="{65F8EF0B-AB19-949E-D139-D045AD0EA118}"/>
                </a:ext>
              </a:extLst>
            </p:cNvPr>
            <p:cNvSpPr txBox="1"/>
            <p:nvPr/>
          </p:nvSpPr>
          <p:spPr>
            <a:xfrm>
              <a:off x="5711471" y="917222"/>
              <a:ext cx="837152" cy="369332"/>
            </a:xfrm>
            <a:prstGeom prst="rect">
              <a:avLst/>
            </a:prstGeom>
            <a:noFill/>
          </p:spPr>
          <p:txBody>
            <a:bodyPr wrap="none" rtlCol="0">
              <a:spAutoFit/>
            </a:bodyPr>
            <a:lstStyle/>
            <a:p>
              <a:r>
                <a:rPr lang="en-US" dirty="0">
                  <a:solidFill>
                    <a:schemeClr val="accent4"/>
                  </a:solidFill>
                </a:rPr>
                <a:t>Branch</a:t>
              </a:r>
            </a:p>
          </p:txBody>
        </p:sp>
        <p:sp>
          <p:nvSpPr>
            <p:cNvPr id="27" name="TextBox 26">
              <a:extLst>
                <a:ext uri="{FF2B5EF4-FFF2-40B4-BE49-F238E27FC236}">
                  <a16:creationId xmlns:a16="http://schemas.microsoft.com/office/drawing/2014/main" id="{5390DA74-C31B-9D5B-F3D1-E6A38A3F1331}"/>
                </a:ext>
              </a:extLst>
            </p:cNvPr>
            <p:cNvSpPr txBox="1"/>
            <p:nvPr/>
          </p:nvSpPr>
          <p:spPr>
            <a:xfrm>
              <a:off x="5937964" y="1574613"/>
              <a:ext cx="301686" cy="369332"/>
            </a:xfrm>
            <a:prstGeom prst="rect">
              <a:avLst/>
            </a:prstGeom>
            <a:noFill/>
          </p:spPr>
          <p:txBody>
            <a:bodyPr wrap="none" rtlCol="0">
              <a:spAutoFit/>
            </a:bodyPr>
            <a:lstStyle/>
            <a:p>
              <a:r>
                <a:rPr lang="en-US" dirty="0">
                  <a:solidFill>
                    <a:schemeClr val="accent4"/>
                  </a:solidFill>
                </a:rPr>
                <a:t>1</a:t>
              </a:r>
            </a:p>
          </p:txBody>
        </p:sp>
        <p:sp>
          <p:nvSpPr>
            <p:cNvPr id="28" name="TextBox 27">
              <a:extLst>
                <a:ext uri="{FF2B5EF4-FFF2-40B4-BE49-F238E27FC236}">
                  <a16:creationId xmlns:a16="http://schemas.microsoft.com/office/drawing/2014/main" id="{47D414AE-F46D-5B57-5523-9DB1A7284BEA}"/>
                </a:ext>
              </a:extLst>
            </p:cNvPr>
            <p:cNvSpPr txBox="1"/>
            <p:nvPr/>
          </p:nvSpPr>
          <p:spPr>
            <a:xfrm>
              <a:off x="5937964" y="2381726"/>
              <a:ext cx="301686" cy="369332"/>
            </a:xfrm>
            <a:prstGeom prst="rect">
              <a:avLst/>
            </a:prstGeom>
            <a:noFill/>
          </p:spPr>
          <p:txBody>
            <a:bodyPr wrap="none" rtlCol="0">
              <a:spAutoFit/>
            </a:bodyPr>
            <a:lstStyle/>
            <a:p>
              <a:r>
                <a:rPr lang="en-US" dirty="0">
                  <a:solidFill>
                    <a:schemeClr val="accent4"/>
                  </a:solidFill>
                </a:rPr>
                <a:t>2</a:t>
              </a:r>
            </a:p>
          </p:txBody>
        </p:sp>
        <p:sp>
          <p:nvSpPr>
            <p:cNvPr id="29" name="TextBox 28">
              <a:extLst>
                <a:ext uri="{FF2B5EF4-FFF2-40B4-BE49-F238E27FC236}">
                  <a16:creationId xmlns:a16="http://schemas.microsoft.com/office/drawing/2014/main" id="{848CEA61-FFF3-C580-6DFD-9F627716605B}"/>
                </a:ext>
              </a:extLst>
            </p:cNvPr>
            <p:cNvSpPr txBox="1"/>
            <p:nvPr/>
          </p:nvSpPr>
          <p:spPr>
            <a:xfrm>
              <a:off x="5937964" y="2958850"/>
              <a:ext cx="301686" cy="369332"/>
            </a:xfrm>
            <a:prstGeom prst="rect">
              <a:avLst/>
            </a:prstGeom>
            <a:noFill/>
          </p:spPr>
          <p:txBody>
            <a:bodyPr wrap="none" rtlCol="0">
              <a:spAutoFit/>
            </a:bodyPr>
            <a:lstStyle/>
            <a:p>
              <a:r>
                <a:rPr lang="en-US" dirty="0">
                  <a:solidFill>
                    <a:schemeClr val="accent4"/>
                  </a:solidFill>
                </a:rPr>
                <a:t>3</a:t>
              </a:r>
            </a:p>
          </p:txBody>
        </p:sp>
        <p:sp>
          <p:nvSpPr>
            <p:cNvPr id="30" name="TextBox 29">
              <a:extLst>
                <a:ext uri="{FF2B5EF4-FFF2-40B4-BE49-F238E27FC236}">
                  <a16:creationId xmlns:a16="http://schemas.microsoft.com/office/drawing/2014/main" id="{88B97F40-7E0B-03C5-5D89-C7C5BE66E1C7}"/>
                </a:ext>
              </a:extLst>
            </p:cNvPr>
            <p:cNvSpPr txBox="1"/>
            <p:nvPr/>
          </p:nvSpPr>
          <p:spPr>
            <a:xfrm>
              <a:off x="5937964" y="3251382"/>
              <a:ext cx="301686" cy="369332"/>
            </a:xfrm>
            <a:prstGeom prst="rect">
              <a:avLst/>
            </a:prstGeom>
            <a:noFill/>
          </p:spPr>
          <p:txBody>
            <a:bodyPr wrap="none" rtlCol="0">
              <a:spAutoFit/>
            </a:bodyPr>
            <a:lstStyle/>
            <a:p>
              <a:r>
                <a:rPr lang="en-US" dirty="0">
                  <a:solidFill>
                    <a:schemeClr val="accent4"/>
                  </a:solidFill>
                </a:rPr>
                <a:t>4</a:t>
              </a:r>
            </a:p>
          </p:txBody>
        </p:sp>
        <p:sp>
          <p:nvSpPr>
            <p:cNvPr id="31" name="TextBox 30">
              <a:extLst>
                <a:ext uri="{FF2B5EF4-FFF2-40B4-BE49-F238E27FC236}">
                  <a16:creationId xmlns:a16="http://schemas.microsoft.com/office/drawing/2014/main" id="{C090C27C-FF00-8C6E-F287-FD4BD882AB4C}"/>
                </a:ext>
              </a:extLst>
            </p:cNvPr>
            <p:cNvSpPr txBox="1"/>
            <p:nvPr/>
          </p:nvSpPr>
          <p:spPr>
            <a:xfrm>
              <a:off x="5937964" y="4398936"/>
              <a:ext cx="301686" cy="369332"/>
            </a:xfrm>
            <a:prstGeom prst="rect">
              <a:avLst/>
            </a:prstGeom>
            <a:noFill/>
          </p:spPr>
          <p:txBody>
            <a:bodyPr wrap="none" rtlCol="0">
              <a:spAutoFit/>
            </a:bodyPr>
            <a:lstStyle/>
            <a:p>
              <a:r>
                <a:rPr lang="en-US" dirty="0">
                  <a:solidFill>
                    <a:schemeClr val="accent4"/>
                  </a:solidFill>
                </a:rPr>
                <a:t>6</a:t>
              </a:r>
            </a:p>
          </p:txBody>
        </p:sp>
        <p:sp>
          <p:nvSpPr>
            <p:cNvPr id="32" name="TextBox 31">
              <a:extLst>
                <a:ext uri="{FF2B5EF4-FFF2-40B4-BE49-F238E27FC236}">
                  <a16:creationId xmlns:a16="http://schemas.microsoft.com/office/drawing/2014/main" id="{BE364C6D-54A1-6403-148A-019F11906045}"/>
                </a:ext>
              </a:extLst>
            </p:cNvPr>
            <p:cNvSpPr txBox="1"/>
            <p:nvPr/>
          </p:nvSpPr>
          <p:spPr>
            <a:xfrm>
              <a:off x="5937964" y="3901460"/>
              <a:ext cx="301686" cy="369332"/>
            </a:xfrm>
            <a:prstGeom prst="rect">
              <a:avLst/>
            </a:prstGeom>
            <a:noFill/>
          </p:spPr>
          <p:txBody>
            <a:bodyPr wrap="none" rtlCol="0">
              <a:spAutoFit/>
            </a:bodyPr>
            <a:lstStyle/>
            <a:p>
              <a:r>
                <a:rPr lang="en-US" dirty="0">
                  <a:solidFill>
                    <a:schemeClr val="accent4"/>
                  </a:solidFill>
                </a:rPr>
                <a:t>5</a:t>
              </a:r>
            </a:p>
          </p:txBody>
        </p:sp>
        <p:sp>
          <p:nvSpPr>
            <p:cNvPr id="33" name="TextBox 32">
              <a:extLst>
                <a:ext uri="{FF2B5EF4-FFF2-40B4-BE49-F238E27FC236}">
                  <a16:creationId xmlns:a16="http://schemas.microsoft.com/office/drawing/2014/main" id="{DADBC2E7-D79E-DDCE-76C8-C4709B4F0057}"/>
                </a:ext>
              </a:extLst>
            </p:cNvPr>
            <p:cNvSpPr txBox="1"/>
            <p:nvPr/>
          </p:nvSpPr>
          <p:spPr>
            <a:xfrm>
              <a:off x="5937964" y="4783578"/>
              <a:ext cx="301686" cy="369332"/>
            </a:xfrm>
            <a:prstGeom prst="rect">
              <a:avLst/>
            </a:prstGeom>
            <a:noFill/>
          </p:spPr>
          <p:txBody>
            <a:bodyPr wrap="none" rtlCol="0">
              <a:spAutoFit/>
            </a:bodyPr>
            <a:lstStyle/>
            <a:p>
              <a:r>
                <a:rPr lang="en-US" dirty="0">
                  <a:solidFill>
                    <a:schemeClr val="accent4"/>
                  </a:solidFill>
                </a:rPr>
                <a:t>7</a:t>
              </a:r>
            </a:p>
          </p:txBody>
        </p:sp>
        <p:sp>
          <p:nvSpPr>
            <p:cNvPr id="34" name="TextBox 33">
              <a:extLst>
                <a:ext uri="{FF2B5EF4-FFF2-40B4-BE49-F238E27FC236}">
                  <a16:creationId xmlns:a16="http://schemas.microsoft.com/office/drawing/2014/main" id="{EFBFA91D-8D35-D890-BFE9-AF58C5C10F05}"/>
                </a:ext>
              </a:extLst>
            </p:cNvPr>
            <p:cNvSpPr txBox="1"/>
            <p:nvPr/>
          </p:nvSpPr>
          <p:spPr>
            <a:xfrm>
              <a:off x="5937964" y="5437532"/>
              <a:ext cx="301686" cy="369332"/>
            </a:xfrm>
            <a:prstGeom prst="rect">
              <a:avLst/>
            </a:prstGeom>
            <a:noFill/>
          </p:spPr>
          <p:txBody>
            <a:bodyPr wrap="none" rtlCol="0">
              <a:spAutoFit/>
            </a:bodyPr>
            <a:lstStyle/>
            <a:p>
              <a:r>
                <a:rPr lang="en-US" dirty="0">
                  <a:solidFill>
                    <a:schemeClr val="accent4"/>
                  </a:solidFill>
                </a:rPr>
                <a:t>8</a:t>
              </a:r>
            </a:p>
          </p:txBody>
        </p:sp>
        <p:sp>
          <p:nvSpPr>
            <p:cNvPr id="35" name="TextBox 34">
              <a:extLst>
                <a:ext uri="{FF2B5EF4-FFF2-40B4-BE49-F238E27FC236}">
                  <a16:creationId xmlns:a16="http://schemas.microsoft.com/office/drawing/2014/main" id="{FC0B9ABD-F806-6284-3DE1-056908688251}"/>
                </a:ext>
              </a:extLst>
            </p:cNvPr>
            <p:cNvSpPr txBox="1"/>
            <p:nvPr/>
          </p:nvSpPr>
          <p:spPr>
            <a:xfrm>
              <a:off x="5937964" y="6022566"/>
              <a:ext cx="301686" cy="369332"/>
            </a:xfrm>
            <a:prstGeom prst="rect">
              <a:avLst/>
            </a:prstGeom>
            <a:noFill/>
          </p:spPr>
          <p:txBody>
            <a:bodyPr wrap="none" rtlCol="0">
              <a:spAutoFit/>
            </a:bodyPr>
            <a:lstStyle/>
            <a:p>
              <a:r>
                <a:rPr lang="en-US" dirty="0">
                  <a:solidFill>
                    <a:schemeClr val="accent4"/>
                  </a:solidFill>
                </a:rPr>
                <a:t>9</a:t>
              </a:r>
            </a:p>
          </p:txBody>
        </p:sp>
      </p:grpSp>
      <p:pic>
        <p:nvPicPr>
          <p:cNvPr id="23" name="Picture 22">
            <a:extLst>
              <a:ext uri="{FF2B5EF4-FFF2-40B4-BE49-F238E27FC236}">
                <a16:creationId xmlns:a16="http://schemas.microsoft.com/office/drawing/2014/main" id="{7C0750DF-21AA-ABB4-BF62-E40C64FCFCA0}"/>
              </a:ext>
            </a:extLst>
          </p:cNvPr>
          <p:cNvPicPr>
            <a:picLocks noChangeAspect="1"/>
          </p:cNvPicPr>
          <p:nvPr/>
        </p:nvPicPr>
        <p:blipFill>
          <a:blip r:embed="rId4"/>
          <a:stretch>
            <a:fillRect/>
          </a:stretch>
        </p:blipFill>
        <p:spPr>
          <a:xfrm>
            <a:off x="667038" y="1133952"/>
            <a:ext cx="5206494" cy="5256437"/>
          </a:xfrm>
          <a:prstGeom prst="rect">
            <a:avLst/>
          </a:prstGeom>
        </p:spPr>
      </p:pic>
    </p:spTree>
    <p:extLst>
      <p:ext uri="{BB962C8B-B14F-4D97-AF65-F5344CB8AC3E}">
        <p14:creationId xmlns:p14="http://schemas.microsoft.com/office/powerpoint/2010/main" val="3667806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p:txBody>
          <a:bodyPr/>
          <a:lstStyle/>
          <a:p>
            <a:r>
              <a:rPr lang="en-US" dirty="0"/>
              <a:t>Review + New</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p:txBody>
          <a:bodyPr>
            <a:normAutofit lnSpcReduction="10000"/>
          </a:bodyPr>
          <a:lstStyle/>
          <a:p>
            <a:r>
              <a:rPr lang="en-US" sz="1600" dirty="0"/>
              <a:t>We saw this kind of setup for probabilities, probability distributions.</a:t>
            </a:r>
          </a:p>
          <a:p>
            <a:pPr lvl="1"/>
            <a:r>
              <a:rPr lang="en-US" sz="1600" dirty="0"/>
              <a:t>Example, rolling a 6-sided fair die one time:</a:t>
            </a:r>
          </a:p>
          <a:p>
            <a:pPr lvl="1"/>
            <a:endParaRPr lang="en-US" sz="1600" dirty="0"/>
          </a:p>
          <a:p>
            <a:pPr lvl="1"/>
            <a:endParaRPr lang="en-US" sz="1600" dirty="0"/>
          </a:p>
          <a:p>
            <a:pPr lvl="1"/>
            <a:endParaRPr lang="en-US" sz="1600" dirty="0"/>
          </a:p>
          <a:p>
            <a:pPr lvl="1"/>
            <a:endParaRPr lang="en-US" sz="1600" dirty="0"/>
          </a:p>
          <a:p>
            <a:pPr lvl="1"/>
            <a:r>
              <a:rPr lang="en-US" sz="1600" dirty="0"/>
              <a:t>Here, there is really only one thing going on….</a:t>
            </a:r>
          </a:p>
          <a:p>
            <a:r>
              <a:rPr lang="en-US" sz="2000" dirty="0"/>
              <a:t>Often scenarios aren’t so simple, there is more than one thing of interest.</a:t>
            </a:r>
          </a:p>
          <a:p>
            <a:r>
              <a:rPr lang="en-US" sz="2000" dirty="0"/>
              <a:t>For example, if the Academic Office has information about student’s major and good attendance standing.</a:t>
            </a:r>
          </a:p>
          <a:p>
            <a:pPr lvl="1"/>
            <a:endParaRPr lang="en-US" sz="1600" dirty="0"/>
          </a:p>
          <a:p>
            <a:pPr lvl="1"/>
            <a:r>
              <a:rPr lang="en-US" sz="1600" dirty="0"/>
              <a:t>We can study overall how many students have good attendance. </a:t>
            </a:r>
          </a:p>
          <a:p>
            <a:pPr lvl="1"/>
            <a:r>
              <a:rPr lang="en-US" sz="1600" dirty="0"/>
              <a:t>But can we see which majors have the best attendance?</a:t>
            </a:r>
          </a:p>
          <a:p>
            <a:pPr lvl="1"/>
            <a:r>
              <a:rPr lang="en-US" sz="1600" dirty="0"/>
              <a:t>What about for the non attenders, which major do they tend to have?</a:t>
            </a:r>
          </a:p>
          <a:p>
            <a:pPr lvl="1"/>
            <a:r>
              <a:rPr lang="en-US" sz="1600" dirty="0"/>
              <a:t>Or can we only answer “simple“ questions?</a:t>
            </a:r>
            <a:endParaRPr lang="en-US" sz="1200" dirty="0"/>
          </a:p>
        </p:txBody>
      </p:sp>
      <p:graphicFrame>
        <p:nvGraphicFramePr>
          <p:cNvPr id="4" name="Table 3">
            <a:extLst>
              <a:ext uri="{FF2B5EF4-FFF2-40B4-BE49-F238E27FC236}">
                <a16:creationId xmlns:a16="http://schemas.microsoft.com/office/drawing/2014/main" id="{E539DF72-24E6-BC44-8186-4D21147F2921}"/>
              </a:ext>
            </a:extLst>
          </p:cNvPr>
          <p:cNvGraphicFramePr>
            <a:graphicFrameLocks noGrp="1"/>
          </p:cNvGraphicFramePr>
          <p:nvPr>
            <p:extLst>
              <p:ext uri="{D42A27DB-BD31-4B8C-83A1-F6EECF244321}">
                <p14:modId xmlns:p14="http://schemas.microsoft.com/office/powerpoint/2010/main" val="774436067"/>
              </p:ext>
            </p:extLst>
          </p:nvPr>
        </p:nvGraphicFramePr>
        <p:xfrm>
          <a:off x="838200" y="2561903"/>
          <a:ext cx="8359745" cy="618182"/>
        </p:xfrm>
        <a:graphic>
          <a:graphicData uri="http://schemas.openxmlformats.org/drawingml/2006/table">
            <a:tbl>
              <a:tblPr/>
              <a:tblGrid>
                <a:gridCol w="1286115">
                  <a:extLst>
                    <a:ext uri="{9D8B030D-6E8A-4147-A177-3AD203B41FA5}">
                      <a16:colId xmlns:a16="http://schemas.microsoft.com/office/drawing/2014/main" val="1523522598"/>
                    </a:ext>
                  </a:extLst>
                </a:gridCol>
                <a:gridCol w="803822">
                  <a:extLst>
                    <a:ext uri="{9D8B030D-6E8A-4147-A177-3AD203B41FA5}">
                      <a16:colId xmlns:a16="http://schemas.microsoft.com/office/drawing/2014/main" val="141228970"/>
                    </a:ext>
                  </a:extLst>
                </a:gridCol>
                <a:gridCol w="1044968">
                  <a:extLst>
                    <a:ext uri="{9D8B030D-6E8A-4147-A177-3AD203B41FA5}">
                      <a16:colId xmlns:a16="http://schemas.microsoft.com/office/drawing/2014/main" val="3372088629"/>
                    </a:ext>
                  </a:extLst>
                </a:gridCol>
                <a:gridCol w="1044968">
                  <a:extLst>
                    <a:ext uri="{9D8B030D-6E8A-4147-A177-3AD203B41FA5}">
                      <a16:colId xmlns:a16="http://schemas.microsoft.com/office/drawing/2014/main" val="1133508488"/>
                    </a:ext>
                  </a:extLst>
                </a:gridCol>
                <a:gridCol w="1044968">
                  <a:extLst>
                    <a:ext uri="{9D8B030D-6E8A-4147-A177-3AD203B41FA5}">
                      <a16:colId xmlns:a16="http://schemas.microsoft.com/office/drawing/2014/main" val="1515210810"/>
                    </a:ext>
                  </a:extLst>
                </a:gridCol>
                <a:gridCol w="1044968">
                  <a:extLst>
                    <a:ext uri="{9D8B030D-6E8A-4147-A177-3AD203B41FA5}">
                      <a16:colId xmlns:a16="http://schemas.microsoft.com/office/drawing/2014/main" val="1079899383"/>
                    </a:ext>
                  </a:extLst>
                </a:gridCol>
                <a:gridCol w="1044968">
                  <a:extLst>
                    <a:ext uri="{9D8B030D-6E8A-4147-A177-3AD203B41FA5}">
                      <a16:colId xmlns:a16="http://schemas.microsoft.com/office/drawing/2014/main" val="1528813551"/>
                    </a:ext>
                  </a:extLst>
                </a:gridCol>
                <a:gridCol w="1044968">
                  <a:extLst>
                    <a:ext uri="{9D8B030D-6E8A-4147-A177-3AD203B41FA5}">
                      <a16:colId xmlns:a16="http://schemas.microsoft.com/office/drawing/2014/main" val="3094751746"/>
                    </a:ext>
                  </a:extLst>
                </a:gridCol>
              </a:tblGrid>
              <a:tr h="291305">
                <a:tc>
                  <a:txBody>
                    <a:bodyPr/>
                    <a:lstStyle/>
                    <a:p>
                      <a:pPr algn="l" fontAlgn="b"/>
                      <a:r>
                        <a:rPr lang="en-US" sz="1400" b="0" i="1" u="none" strike="noStrike" dirty="0">
                          <a:solidFill>
                            <a:srgbClr val="000000"/>
                          </a:solidFill>
                          <a:effectLst/>
                          <a:latin typeface="Calibri" panose="020F0502020204030204" pitchFamily="34" charset="0"/>
                        </a:rPr>
                        <a:t>Outcome, X:</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1"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80611"/>
                  </a:ext>
                </a:extLst>
              </a:tr>
              <a:tr h="326877">
                <a:tc>
                  <a:txBody>
                    <a:bodyPr/>
                    <a:lstStyle/>
                    <a:p>
                      <a:pPr algn="l" fontAlgn="b"/>
                      <a:r>
                        <a:rPr lang="en-US" sz="1400" b="0" i="1" u="none" strike="noStrike" dirty="0">
                          <a:solidFill>
                            <a:srgbClr val="000000"/>
                          </a:solidFill>
                          <a:effectLst/>
                          <a:latin typeface="Calibri" panose="020F0502020204030204" pitchFamily="34" charset="0"/>
                        </a:rPr>
                        <a:t>Probability, P(X):</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1446142"/>
                  </a:ext>
                </a:extLst>
              </a:tr>
            </a:tbl>
          </a:graphicData>
        </a:graphic>
      </p:graphicFrame>
      <p:graphicFrame>
        <p:nvGraphicFramePr>
          <p:cNvPr id="12" name="Table 11">
            <a:extLst>
              <a:ext uri="{FF2B5EF4-FFF2-40B4-BE49-F238E27FC236}">
                <a16:creationId xmlns:a16="http://schemas.microsoft.com/office/drawing/2014/main" id="{BD27761D-3F37-2B46-A9C5-BB6293D7B9BF}"/>
              </a:ext>
            </a:extLst>
          </p:cNvPr>
          <p:cNvGraphicFramePr>
            <a:graphicFrameLocks noGrp="1"/>
          </p:cNvGraphicFramePr>
          <p:nvPr>
            <p:extLst>
              <p:ext uri="{D42A27DB-BD31-4B8C-83A1-F6EECF244321}">
                <p14:modId xmlns:p14="http://schemas.microsoft.com/office/powerpoint/2010/main" val="1773039065"/>
              </p:ext>
            </p:extLst>
          </p:nvPr>
        </p:nvGraphicFramePr>
        <p:xfrm>
          <a:off x="8293100" y="4445794"/>
          <a:ext cx="1600200" cy="2286000"/>
        </p:xfrm>
        <a:graphic>
          <a:graphicData uri="http://schemas.openxmlformats.org/drawingml/2006/table">
            <a:tbl>
              <a:tblPr/>
              <a:tblGrid>
                <a:gridCol w="990600">
                  <a:extLst>
                    <a:ext uri="{9D8B030D-6E8A-4147-A177-3AD203B41FA5}">
                      <a16:colId xmlns:a16="http://schemas.microsoft.com/office/drawing/2014/main" val="1725592712"/>
                    </a:ext>
                  </a:extLst>
                </a:gridCol>
                <a:gridCol w="609600">
                  <a:extLst>
                    <a:ext uri="{9D8B030D-6E8A-4147-A177-3AD203B41FA5}">
                      <a16:colId xmlns:a16="http://schemas.microsoft.com/office/drawing/2014/main" val="2495298234"/>
                    </a:ext>
                  </a:extLst>
                </a:gridCol>
              </a:tblGrid>
              <a:tr h="203200">
                <a:tc>
                  <a:txBody>
                    <a:bodyPr/>
                    <a:lstStyle/>
                    <a:p>
                      <a:pPr algn="l" fontAlgn="b"/>
                      <a:r>
                        <a:rPr lang="en-US" sz="1200" b="1" i="0" u="none" strike="noStrike">
                          <a:solidFill>
                            <a:srgbClr val="000000"/>
                          </a:solidFill>
                          <a:effectLst/>
                          <a:latin typeface="Calibri" panose="020F0502020204030204" pitchFamily="34" charset="0"/>
                        </a:rPr>
                        <a:t>Total Students:</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435</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3775245"/>
                  </a:ext>
                </a:extLst>
              </a:tr>
              <a:tr h="2159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5200096"/>
                  </a:ext>
                </a:extLst>
              </a:tr>
              <a:tr h="215900">
                <a:tc>
                  <a:txBody>
                    <a:bodyPr/>
                    <a:lstStyle/>
                    <a:p>
                      <a:pPr algn="l" fontAlgn="b"/>
                      <a:r>
                        <a:rPr lang="en-US" sz="1200" b="1" i="0" u="none" strike="noStrike">
                          <a:solidFill>
                            <a:srgbClr val="000000"/>
                          </a:solidFill>
                          <a:effectLst/>
                          <a:latin typeface="Calibri" panose="020F0502020204030204" pitchFamily="34" charset="0"/>
                        </a:rPr>
                        <a:t>Major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Students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117936"/>
                  </a:ext>
                </a:extLst>
              </a:tr>
              <a:tr h="203200">
                <a:tc>
                  <a:txBody>
                    <a:bodyPr/>
                    <a:lstStyle/>
                    <a:p>
                      <a:pPr algn="l" fontAlgn="b"/>
                      <a:r>
                        <a:rPr lang="en-US" sz="1200" b="0" i="0" u="none" strike="noStrike">
                          <a:solidFill>
                            <a:srgbClr val="000000"/>
                          </a:solidFill>
                          <a:effectLst/>
                          <a:latin typeface="Calibri" panose="020F0502020204030204" pitchFamily="34" charset="0"/>
                        </a:rPr>
                        <a:t>Statistics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150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400810"/>
                  </a:ext>
                </a:extLst>
              </a:tr>
              <a:tr h="203200">
                <a:tc>
                  <a:txBody>
                    <a:bodyPr/>
                    <a:lstStyle/>
                    <a:p>
                      <a:pPr algn="l" fontAlgn="b"/>
                      <a:r>
                        <a:rPr lang="en-US" sz="1200" b="0" i="0" u="none" strike="noStrike">
                          <a:solidFill>
                            <a:srgbClr val="000000"/>
                          </a:solidFill>
                          <a:effectLst/>
                          <a:latin typeface="Calibri" panose="020F0502020204030204" pitchFamily="34" charset="0"/>
                        </a:rPr>
                        <a:t>Art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105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3320049"/>
                  </a:ext>
                </a:extLst>
              </a:tr>
              <a:tr h="215900">
                <a:tc>
                  <a:txBody>
                    <a:bodyPr/>
                    <a:lstStyle/>
                    <a:p>
                      <a:pPr algn="l" fontAlgn="b"/>
                      <a:r>
                        <a:rPr lang="en-US" sz="1200" b="0" i="0" u="none" strike="noStrike">
                          <a:solidFill>
                            <a:srgbClr val="000000"/>
                          </a:solidFill>
                          <a:effectLst/>
                          <a:latin typeface="Calibri" panose="020F0502020204030204" pitchFamily="34" charset="0"/>
                        </a:rPr>
                        <a:t>Chemistry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180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2855184"/>
                  </a:ext>
                </a:extLst>
              </a:tr>
              <a:tr h="215900">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4874055"/>
                  </a:ext>
                </a:extLst>
              </a:tr>
              <a:tr h="203200">
                <a:tc>
                  <a:txBody>
                    <a:bodyPr/>
                    <a:lstStyle/>
                    <a:p>
                      <a:pPr algn="l" fontAlgn="b"/>
                      <a:r>
                        <a:rPr lang="en-US" sz="1200" b="1" i="0" u="none" strike="noStrike">
                          <a:solidFill>
                            <a:srgbClr val="000000"/>
                          </a:solidFill>
                          <a:effectLst/>
                          <a:latin typeface="Calibri" panose="020F0502020204030204" pitchFamily="34" charset="0"/>
                        </a:rPr>
                        <a:t>Attendance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Students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64226"/>
                  </a:ext>
                </a:extLst>
              </a:tr>
              <a:tr h="203200">
                <a:tc>
                  <a:txBody>
                    <a:bodyPr/>
                    <a:lstStyle/>
                    <a:p>
                      <a:pPr algn="l" fontAlgn="b"/>
                      <a:r>
                        <a:rPr lang="en-US" sz="1200" b="0" i="0" u="none" strike="noStrike" dirty="0">
                          <a:solidFill>
                            <a:srgbClr val="000000"/>
                          </a:solidFill>
                          <a:effectLst/>
                          <a:latin typeface="Calibri" panose="020F0502020204030204" pitchFamily="34" charset="0"/>
                        </a:rPr>
                        <a:t>Perfect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220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2011538"/>
                  </a:ext>
                </a:extLst>
              </a:tr>
              <a:tr h="203200">
                <a:tc>
                  <a:txBody>
                    <a:bodyPr/>
                    <a:lstStyle/>
                    <a:p>
                      <a:pPr algn="l" fontAlgn="b"/>
                      <a:r>
                        <a:rPr lang="en-US" sz="1200" b="0" i="0" u="none" strike="noStrike">
                          <a:solidFill>
                            <a:srgbClr val="000000"/>
                          </a:solidFill>
                          <a:effectLst/>
                          <a:latin typeface="Calibri" panose="020F0502020204030204" pitchFamily="34" charset="0"/>
                        </a:rPr>
                        <a:t>Good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897976"/>
                  </a:ext>
                </a:extLst>
              </a:tr>
              <a:tr h="203200">
                <a:tc>
                  <a:txBody>
                    <a:bodyPr/>
                    <a:lstStyle/>
                    <a:p>
                      <a:pPr algn="l" fontAlgn="b"/>
                      <a:r>
                        <a:rPr lang="en-US" sz="1200" b="0" i="0" u="none" strike="noStrike">
                          <a:solidFill>
                            <a:srgbClr val="000000"/>
                          </a:solidFill>
                          <a:effectLst/>
                          <a:latin typeface="Calibri" panose="020F0502020204030204" pitchFamily="34" charset="0"/>
                        </a:rPr>
                        <a:t>Poor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487648"/>
                  </a:ext>
                </a:extLst>
              </a:tr>
            </a:tbl>
          </a:graphicData>
        </a:graphic>
      </p:graphicFrame>
    </p:spTree>
    <p:extLst>
      <p:ext uri="{BB962C8B-B14F-4D97-AF65-F5344CB8AC3E}">
        <p14:creationId xmlns:p14="http://schemas.microsoft.com/office/powerpoint/2010/main" val="7015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92E3BE-7FDC-034E-870C-D3798B17D327}"/>
              </a:ext>
            </a:extLst>
          </p:cNvPr>
          <p:cNvSpPr>
            <a:spLocks noGrp="1"/>
          </p:cNvSpPr>
          <p:nvPr>
            <p:ph idx="1"/>
          </p:nvPr>
        </p:nvSpPr>
        <p:spPr>
          <a:xfrm>
            <a:off x="1120239" y="1205342"/>
            <a:ext cx="6828692" cy="2274175"/>
          </a:xfrm>
        </p:spPr>
        <p:txBody>
          <a:bodyPr>
            <a:normAutofit/>
          </a:bodyPr>
          <a:lstStyle/>
          <a:p>
            <a:pPr marL="0" indent="0">
              <a:buNone/>
            </a:pPr>
            <a:r>
              <a:rPr lang="en-US" sz="2000" b="1" dirty="0"/>
              <a:t>Setup</a:t>
            </a:r>
            <a:r>
              <a:rPr lang="en-US" sz="2000" dirty="0"/>
              <a:t>: I am flipping a fair coin three times.</a:t>
            </a:r>
          </a:p>
          <a:p>
            <a:pPr marL="0" indent="0">
              <a:buNone/>
            </a:pPr>
            <a:r>
              <a:rPr lang="en-US" sz="2000" dirty="0"/>
              <a:t>What is the probability I flip two heads and one tails?</a:t>
            </a:r>
          </a:p>
        </p:txBody>
      </p:sp>
      <p:sp>
        <p:nvSpPr>
          <p:cNvPr id="42" name="TextBox 41">
            <a:extLst>
              <a:ext uri="{FF2B5EF4-FFF2-40B4-BE49-F238E27FC236}">
                <a16:creationId xmlns:a16="http://schemas.microsoft.com/office/drawing/2014/main" id="{EF741CA6-85AA-1C4C-B06E-DBA05608B6AB}"/>
              </a:ext>
            </a:extLst>
          </p:cNvPr>
          <p:cNvSpPr txBox="1"/>
          <p:nvPr/>
        </p:nvSpPr>
        <p:spPr>
          <a:xfrm>
            <a:off x="6823684" y="4107092"/>
            <a:ext cx="5047664" cy="369332"/>
          </a:xfrm>
          <a:prstGeom prst="rect">
            <a:avLst/>
          </a:prstGeom>
          <a:noFill/>
        </p:spPr>
        <p:txBody>
          <a:bodyPr wrap="none" rtlCol="0">
            <a:spAutoFit/>
          </a:bodyPr>
          <a:lstStyle/>
          <a:p>
            <a:r>
              <a:rPr lang="en-US" dirty="0"/>
              <a:t>Each outcome (branch): 0.5 x 0.5 x 0.5 = 1/8 = 0.125</a:t>
            </a:r>
          </a:p>
        </p:txBody>
      </p:sp>
      <p:sp>
        <p:nvSpPr>
          <p:cNvPr id="43" name="TextBox 42">
            <a:extLst>
              <a:ext uri="{FF2B5EF4-FFF2-40B4-BE49-F238E27FC236}">
                <a16:creationId xmlns:a16="http://schemas.microsoft.com/office/drawing/2014/main" id="{EC40EBF8-59E3-B74A-99E3-FABE5D0E1064}"/>
              </a:ext>
            </a:extLst>
          </p:cNvPr>
          <p:cNvSpPr txBox="1"/>
          <p:nvPr/>
        </p:nvSpPr>
        <p:spPr>
          <a:xfrm>
            <a:off x="7143482" y="4757171"/>
            <a:ext cx="2912977" cy="369332"/>
          </a:xfrm>
          <a:prstGeom prst="rect">
            <a:avLst/>
          </a:prstGeom>
          <a:noFill/>
        </p:spPr>
        <p:txBody>
          <a:bodyPr wrap="none" rtlCol="0">
            <a:spAutoFit/>
          </a:bodyPr>
          <a:lstStyle/>
          <a:p>
            <a:r>
              <a:rPr lang="en-US" dirty="0">
                <a:solidFill>
                  <a:srgbClr val="FF0000"/>
                </a:solidFill>
              </a:rPr>
              <a:t>P(2 H and 1 T) = 3 x 1/8 = 3/8</a:t>
            </a:r>
          </a:p>
        </p:txBody>
      </p:sp>
      <p:sp>
        <p:nvSpPr>
          <p:cNvPr id="60" name="TextBox 59">
            <a:extLst>
              <a:ext uri="{FF2B5EF4-FFF2-40B4-BE49-F238E27FC236}">
                <a16:creationId xmlns:a16="http://schemas.microsoft.com/office/drawing/2014/main" id="{71FB0CB4-781B-AA40-9885-59CE26869F06}"/>
              </a:ext>
            </a:extLst>
          </p:cNvPr>
          <p:cNvSpPr txBox="1"/>
          <p:nvPr/>
        </p:nvSpPr>
        <p:spPr>
          <a:xfrm>
            <a:off x="2044095" y="5551505"/>
            <a:ext cx="9789988"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u="sng" dirty="0">
                <a:solidFill>
                  <a:srgbClr val="7030A0"/>
                </a:solidFill>
              </a:rPr>
              <a:t>Notice!</a:t>
            </a:r>
          </a:p>
          <a:p>
            <a:endParaRPr lang="en-US" u="sng" dirty="0">
              <a:solidFill>
                <a:srgbClr val="7030A0"/>
              </a:solidFill>
            </a:endParaRPr>
          </a:p>
          <a:p>
            <a:r>
              <a:rPr lang="en-US" dirty="0">
                <a:solidFill>
                  <a:srgbClr val="7030A0"/>
                </a:solidFill>
              </a:rPr>
              <a:t>All the conditional probabilities are the same as the marginal! This is different than the last examples…</a:t>
            </a:r>
          </a:p>
          <a:p>
            <a:r>
              <a:rPr lang="en-US" dirty="0">
                <a:solidFill>
                  <a:srgbClr val="7030A0"/>
                </a:solidFill>
              </a:rPr>
              <a:t>There is an easier way to think about these without the tree diagram!</a:t>
            </a:r>
          </a:p>
        </p:txBody>
      </p:sp>
      <p:sp>
        <p:nvSpPr>
          <p:cNvPr id="20" name="Title 1">
            <a:extLst>
              <a:ext uri="{FF2B5EF4-FFF2-40B4-BE49-F238E27FC236}">
                <a16:creationId xmlns:a16="http://schemas.microsoft.com/office/drawing/2014/main" id="{424285C0-3091-28EB-8E42-24E1E09A9E19}"/>
              </a:ext>
            </a:extLst>
          </p:cNvPr>
          <p:cNvSpPr>
            <a:spLocks noGrp="1"/>
          </p:cNvSpPr>
          <p:nvPr>
            <p:ph type="title"/>
          </p:nvPr>
        </p:nvSpPr>
        <p:spPr>
          <a:xfrm>
            <a:off x="608749" y="-101608"/>
            <a:ext cx="10515600" cy="1325563"/>
          </a:xfrm>
        </p:spPr>
        <p:txBody>
          <a:bodyPr>
            <a:normAutofit/>
          </a:bodyPr>
          <a:lstStyle/>
          <a:p>
            <a:r>
              <a:rPr lang="en-US" sz="3600" dirty="0"/>
              <a:t>Another Example</a:t>
            </a:r>
          </a:p>
        </p:txBody>
      </p:sp>
      <p:grpSp>
        <p:nvGrpSpPr>
          <p:cNvPr id="21" name="Group 20">
            <a:extLst>
              <a:ext uri="{FF2B5EF4-FFF2-40B4-BE49-F238E27FC236}">
                <a16:creationId xmlns:a16="http://schemas.microsoft.com/office/drawing/2014/main" id="{BE9771D6-EA41-8886-5FC0-4218D7A42516}"/>
              </a:ext>
            </a:extLst>
          </p:cNvPr>
          <p:cNvGrpSpPr/>
          <p:nvPr/>
        </p:nvGrpSpPr>
        <p:grpSpPr>
          <a:xfrm>
            <a:off x="1594298" y="2248663"/>
            <a:ext cx="4747532" cy="2765301"/>
            <a:chOff x="1497087" y="2510084"/>
            <a:chExt cx="4747532" cy="2765301"/>
          </a:xfrm>
        </p:grpSpPr>
        <p:grpSp>
          <p:nvGrpSpPr>
            <p:cNvPr id="22" name="Group 21">
              <a:extLst>
                <a:ext uri="{FF2B5EF4-FFF2-40B4-BE49-F238E27FC236}">
                  <a16:creationId xmlns:a16="http://schemas.microsoft.com/office/drawing/2014/main" id="{0428206D-EFB7-F295-982E-AD1801E45859}"/>
                </a:ext>
              </a:extLst>
            </p:cNvPr>
            <p:cNvGrpSpPr/>
            <p:nvPr/>
          </p:nvGrpSpPr>
          <p:grpSpPr>
            <a:xfrm>
              <a:off x="1735293" y="2510084"/>
              <a:ext cx="4509326" cy="2765301"/>
              <a:chOff x="1735293" y="2510084"/>
              <a:chExt cx="4509326" cy="2765301"/>
            </a:xfrm>
          </p:grpSpPr>
          <p:pic>
            <p:nvPicPr>
              <p:cNvPr id="31" name="Picture 8" descr="Coin &amp;amp;amp; Dice Probability: Using A Tree Diagram (video lessons, examples and  solutions)">
                <a:extLst>
                  <a:ext uri="{FF2B5EF4-FFF2-40B4-BE49-F238E27FC236}">
                    <a16:creationId xmlns:a16="http://schemas.microsoft.com/office/drawing/2014/main" id="{DA0F5497-F21E-25B1-45AE-F3A484C25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293" y="2510084"/>
                <a:ext cx="4509326" cy="27653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5EAC67D5-EFFF-E82C-D25B-B53E698B06C6}"/>
                      </a:ext>
                    </a:extLst>
                  </p14:cNvPr>
                  <p14:cNvContentPartPr/>
                  <p14:nvPr/>
                </p14:nvContentPartPr>
                <p14:xfrm>
                  <a:off x="2130877" y="2991717"/>
                  <a:ext cx="4022640" cy="645120"/>
                </p14:xfrm>
              </p:contentPart>
            </mc:Choice>
            <mc:Fallback xmlns="">
              <p:pic>
                <p:nvPicPr>
                  <p:cNvPr id="48" name="Ink 47">
                    <a:extLst>
                      <a:ext uri="{FF2B5EF4-FFF2-40B4-BE49-F238E27FC236}">
                        <a16:creationId xmlns:a16="http://schemas.microsoft.com/office/drawing/2014/main" id="{ACF1C945-B012-9742-A46A-C81BE2D230DE}"/>
                      </a:ext>
                    </a:extLst>
                  </p:cNvPr>
                  <p:cNvPicPr/>
                  <p:nvPr/>
                </p:nvPicPr>
                <p:blipFill>
                  <a:blip r:embed="rId4"/>
                  <a:stretch>
                    <a:fillRect/>
                  </a:stretch>
                </p:blipFill>
                <p:spPr>
                  <a:xfrm>
                    <a:off x="2121877" y="2982717"/>
                    <a:ext cx="404028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D3C5D5D0-F5D7-151B-E0F7-08877F82EEF5}"/>
                      </a:ext>
                    </a:extLst>
                  </p14:cNvPr>
                  <p14:cNvContentPartPr/>
                  <p14:nvPr/>
                </p14:nvContentPartPr>
                <p14:xfrm>
                  <a:off x="2169397" y="3267837"/>
                  <a:ext cx="4034160" cy="525960"/>
                </p14:xfrm>
              </p:contentPart>
            </mc:Choice>
            <mc:Fallback xmlns="">
              <p:pic>
                <p:nvPicPr>
                  <p:cNvPr id="57" name="Ink 56">
                    <a:extLst>
                      <a:ext uri="{FF2B5EF4-FFF2-40B4-BE49-F238E27FC236}">
                        <a16:creationId xmlns:a16="http://schemas.microsoft.com/office/drawing/2014/main" id="{2DE70477-087F-C04A-803A-2B158F28F0CA}"/>
                      </a:ext>
                    </a:extLst>
                  </p:cNvPr>
                  <p:cNvPicPr/>
                  <p:nvPr/>
                </p:nvPicPr>
                <p:blipFill>
                  <a:blip r:embed="rId6"/>
                  <a:stretch>
                    <a:fillRect/>
                  </a:stretch>
                </p:blipFill>
                <p:spPr>
                  <a:xfrm>
                    <a:off x="2160397" y="3258837"/>
                    <a:ext cx="405180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E8677A0A-BF04-7652-A834-F84D54A926BF}"/>
                      </a:ext>
                    </a:extLst>
                  </p14:cNvPr>
                  <p14:cNvContentPartPr/>
                  <p14:nvPr/>
                </p14:nvContentPartPr>
                <p14:xfrm>
                  <a:off x="2062837" y="4124997"/>
                  <a:ext cx="4163040" cy="816840"/>
                </p14:xfrm>
              </p:contentPart>
            </mc:Choice>
            <mc:Fallback xmlns="">
              <p:pic>
                <p:nvPicPr>
                  <p:cNvPr id="59" name="Ink 58">
                    <a:extLst>
                      <a:ext uri="{FF2B5EF4-FFF2-40B4-BE49-F238E27FC236}">
                        <a16:creationId xmlns:a16="http://schemas.microsoft.com/office/drawing/2014/main" id="{26D556BE-C04F-B04A-8CAF-C465B90ABA70}"/>
                      </a:ext>
                    </a:extLst>
                  </p:cNvPr>
                  <p:cNvPicPr/>
                  <p:nvPr/>
                </p:nvPicPr>
                <p:blipFill>
                  <a:blip r:embed="rId8"/>
                  <a:stretch>
                    <a:fillRect/>
                  </a:stretch>
                </p:blipFill>
                <p:spPr>
                  <a:xfrm>
                    <a:off x="2053837" y="4115997"/>
                    <a:ext cx="4180680" cy="834480"/>
                  </a:xfrm>
                  <a:prstGeom prst="rect">
                    <a:avLst/>
                  </a:prstGeom>
                </p:spPr>
              </p:pic>
            </mc:Fallback>
          </mc:AlternateContent>
        </p:grpSp>
        <p:sp>
          <p:nvSpPr>
            <p:cNvPr id="23" name="TextBox 22">
              <a:extLst>
                <a:ext uri="{FF2B5EF4-FFF2-40B4-BE49-F238E27FC236}">
                  <a16:creationId xmlns:a16="http://schemas.microsoft.com/office/drawing/2014/main" id="{1D4291C4-D514-1DAE-879C-88A0E8A8D7F7}"/>
                </a:ext>
              </a:extLst>
            </p:cNvPr>
            <p:cNvSpPr txBox="1"/>
            <p:nvPr/>
          </p:nvSpPr>
          <p:spPr>
            <a:xfrm>
              <a:off x="1497087" y="3244334"/>
              <a:ext cx="476412" cy="369332"/>
            </a:xfrm>
            <a:prstGeom prst="rect">
              <a:avLst/>
            </a:prstGeom>
            <a:noFill/>
          </p:spPr>
          <p:txBody>
            <a:bodyPr wrap="none" rtlCol="0">
              <a:spAutoFit/>
            </a:bodyPr>
            <a:lstStyle/>
            <a:p>
              <a:r>
                <a:rPr lang="en-US" dirty="0"/>
                <a:t>0.5</a:t>
              </a:r>
            </a:p>
          </p:txBody>
        </p:sp>
        <p:sp>
          <p:nvSpPr>
            <p:cNvPr id="24" name="TextBox 23">
              <a:extLst>
                <a:ext uri="{FF2B5EF4-FFF2-40B4-BE49-F238E27FC236}">
                  <a16:creationId xmlns:a16="http://schemas.microsoft.com/office/drawing/2014/main" id="{7F89B346-5AC1-1CB1-A630-59EEBBB10DC5}"/>
                </a:ext>
              </a:extLst>
            </p:cNvPr>
            <p:cNvSpPr txBox="1"/>
            <p:nvPr/>
          </p:nvSpPr>
          <p:spPr>
            <a:xfrm>
              <a:off x="1567683" y="4433062"/>
              <a:ext cx="476412" cy="369332"/>
            </a:xfrm>
            <a:prstGeom prst="rect">
              <a:avLst/>
            </a:prstGeom>
            <a:noFill/>
          </p:spPr>
          <p:txBody>
            <a:bodyPr wrap="none" rtlCol="0">
              <a:spAutoFit/>
            </a:bodyPr>
            <a:lstStyle/>
            <a:p>
              <a:r>
                <a:rPr lang="en-US" dirty="0"/>
                <a:t>0.5</a:t>
              </a:r>
            </a:p>
          </p:txBody>
        </p:sp>
        <p:sp>
          <p:nvSpPr>
            <p:cNvPr id="25" name="TextBox 24">
              <a:extLst>
                <a:ext uri="{FF2B5EF4-FFF2-40B4-BE49-F238E27FC236}">
                  <a16:creationId xmlns:a16="http://schemas.microsoft.com/office/drawing/2014/main" id="{7008425B-9454-1963-3A0C-782F9180FA60}"/>
                </a:ext>
              </a:extLst>
            </p:cNvPr>
            <p:cNvSpPr txBox="1"/>
            <p:nvPr/>
          </p:nvSpPr>
          <p:spPr>
            <a:xfrm>
              <a:off x="2881746" y="2930331"/>
              <a:ext cx="476412" cy="369332"/>
            </a:xfrm>
            <a:prstGeom prst="rect">
              <a:avLst/>
            </a:prstGeom>
            <a:noFill/>
          </p:spPr>
          <p:txBody>
            <a:bodyPr wrap="none" rtlCol="0">
              <a:spAutoFit/>
            </a:bodyPr>
            <a:lstStyle/>
            <a:p>
              <a:r>
                <a:rPr lang="en-US" dirty="0"/>
                <a:t>0.5</a:t>
              </a:r>
            </a:p>
          </p:txBody>
        </p:sp>
        <p:sp>
          <p:nvSpPr>
            <p:cNvPr id="26" name="TextBox 25">
              <a:extLst>
                <a:ext uri="{FF2B5EF4-FFF2-40B4-BE49-F238E27FC236}">
                  <a16:creationId xmlns:a16="http://schemas.microsoft.com/office/drawing/2014/main" id="{1E7FA5AB-15AA-EF59-DEDF-DE5EE3AC8F4C}"/>
                </a:ext>
              </a:extLst>
            </p:cNvPr>
            <p:cNvSpPr txBox="1"/>
            <p:nvPr/>
          </p:nvSpPr>
          <p:spPr>
            <a:xfrm>
              <a:off x="2881746" y="3558338"/>
              <a:ext cx="476412" cy="369332"/>
            </a:xfrm>
            <a:prstGeom prst="rect">
              <a:avLst/>
            </a:prstGeom>
            <a:noFill/>
          </p:spPr>
          <p:txBody>
            <a:bodyPr wrap="none" rtlCol="0">
              <a:spAutoFit/>
            </a:bodyPr>
            <a:lstStyle/>
            <a:p>
              <a:r>
                <a:rPr lang="en-US" dirty="0"/>
                <a:t>0.5</a:t>
              </a:r>
            </a:p>
          </p:txBody>
        </p:sp>
        <p:sp>
          <p:nvSpPr>
            <p:cNvPr id="27" name="TextBox 26">
              <a:extLst>
                <a:ext uri="{FF2B5EF4-FFF2-40B4-BE49-F238E27FC236}">
                  <a16:creationId xmlns:a16="http://schemas.microsoft.com/office/drawing/2014/main" id="{B3748596-F733-F903-52DC-4FEFC9FFE430}"/>
                </a:ext>
              </a:extLst>
            </p:cNvPr>
            <p:cNvSpPr txBox="1"/>
            <p:nvPr/>
          </p:nvSpPr>
          <p:spPr>
            <a:xfrm>
              <a:off x="3832301" y="3059668"/>
              <a:ext cx="476412" cy="369332"/>
            </a:xfrm>
            <a:prstGeom prst="rect">
              <a:avLst/>
            </a:prstGeom>
            <a:noFill/>
          </p:spPr>
          <p:txBody>
            <a:bodyPr wrap="none" rtlCol="0">
              <a:spAutoFit/>
            </a:bodyPr>
            <a:lstStyle/>
            <a:p>
              <a:r>
                <a:rPr lang="en-US" dirty="0"/>
                <a:t>0.5</a:t>
              </a:r>
            </a:p>
          </p:txBody>
        </p:sp>
        <p:sp>
          <p:nvSpPr>
            <p:cNvPr id="28" name="TextBox 27">
              <a:extLst>
                <a:ext uri="{FF2B5EF4-FFF2-40B4-BE49-F238E27FC236}">
                  <a16:creationId xmlns:a16="http://schemas.microsoft.com/office/drawing/2014/main" id="{CA7C1A14-09E6-719F-39F6-F6FBBB0311A9}"/>
                </a:ext>
              </a:extLst>
            </p:cNvPr>
            <p:cNvSpPr txBox="1"/>
            <p:nvPr/>
          </p:nvSpPr>
          <p:spPr>
            <a:xfrm>
              <a:off x="3870821" y="3371074"/>
              <a:ext cx="476412" cy="369332"/>
            </a:xfrm>
            <a:prstGeom prst="rect">
              <a:avLst/>
            </a:prstGeom>
            <a:noFill/>
          </p:spPr>
          <p:txBody>
            <a:bodyPr wrap="none" rtlCol="0">
              <a:spAutoFit/>
            </a:bodyPr>
            <a:lstStyle/>
            <a:p>
              <a:r>
                <a:rPr lang="en-US" dirty="0"/>
                <a:t>0.5</a:t>
              </a:r>
            </a:p>
          </p:txBody>
        </p:sp>
        <p:sp>
          <p:nvSpPr>
            <p:cNvPr id="29" name="TextBox 28">
              <a:extLst>
                <a:ext uri="{FF2B5EF4-FFF2-40B4-BE49-F238E27FC236}">
                  <a16:creationId xmlns:a16="http://schemas.microsoft.com/office/drawing/2014/main" id="{8B7F8F0C-F2BD-6DAF-CA24-1541ACA85420}"/>
                </a:ext>
              </a:extLst>
            </p:cNvPr>
            <p:cNvSpPr txBox="1"/>
            <p:nvPr/>
          </p:nvSpPr>
          <p:spPr>
            <a:xfrm>
              <a:off x="2778825" y="4258870"/>
              <a:ext cx="476412" cy="369332"/>
            </a:xfrm>
            <a:prstGeom prst="rect">
              <a:avLst/>
            </a:prstGeom>
            <a:noFill/>
          </p:spPr>
          <p:txBody>
            <a:bodyPr wrap="none" rtlCol="0">
              <a:spAutoFit/>
            </a:bodyPr>
            <a:lstStyle/>
            <a:p>
              <a:r>
                <a:rPr lang="en-US" dirty="0"/>
                <a:t>0.5</a:t>
              </a:r>
            </a:p>
          </p:txBody>
        </p:sp>
        <p:sp>
          <p:nvSpPr>
            <p:cNvPr id="30" name="TextBox 29">
              <a:extLst>
                <a:ext uri="{FF2B5EF4-FFF2-40B4-BE49-F238E27FC236}">
                  <a16:creationId xmlns:a16="http://schemas.microsoft.com/office/drawing/2014/main" id="{4EE3F749-0028-4520-5D2E-1C7EB663E1D5}"/>
                </a:ext>
              </a:extLst>
            </p:cNvPr>
            <p:cNvSpPr txBox="1"/>
            <p:nvPr/>
          </p:nvSpPr>
          <p:spPr>
            <a:xfrm>
              <a:off x="3845574" y="4010777"/>
              <a:ext cx="476412" cy="369332"/>
            </a:xfrm>
            <a:prstGeom prst="rect">
              <a:avLst/>
            </a:prstGeom>
            <a:noFill/>
          </p:spPr>
          <p:txBody>
            <a:bodyPr wrap="none" rtlCol="0">
              <a:spAutoFit/>
            </a:bodyPr>
            <a:lstStyle/>
            <a:p>
              <a:r>
                <a:rPr lang="en-US" dirty="0"/>
                <a:t>0.5</a:t>
              </a:r>
            </a:p>
          </p:txBody>
        </p:sp>
      </p:grpSp>
    </p:spTree>
    <p:extLst>
      <p:ext uri="{BB962C8B-B14F-4D97-AF65-F5344CB8AC3E}">
        <p14:creationId xmlns:p14="http://schemas.microsoft.com/office/powerpoint/2010/main" val="3808840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698500" y="241301"/>
            <a:ext cx="10515600" cy="1325563"/>
          </a:xfrm>
        </p:spPr>
        <p:txBody>
          <a:bodyPr>
            <a:normAutofit/>
          </a:bodyPr>
          <a:lstStyle/>
          <a:p>
            <a:r>
              <a:rPr lang="en-US" dirty="0"/>
              <a:t>Independent Events</a:t>
            </a:r>
            <a:endParaRPr lang="en-US" sz="5400" dirty="0"/>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698500" y="1584324"/>
            <a:ext cx="10515600" cy="5032375"/>
          </a:xfrm>
        </p:spPr>
        <p:txBody>
          <a:bodyPr>
            <a:normAutofit/>
          </a:bodyPr>
          <a:lstStyle/>
          <a:p>
            <a:pPr marL="0" indent="0">
              <a:buNone/>
            </a:pPr>
            <a:r>
              <a:rPr lang="en-US" sz="1600" u="sng" dirty="0"/>
              <a:t>Independent Events</a:t>
            </a:r>
          </a:p>
          <a:p>
            <a:r>
              <a:rPr lang="en-US" sz="1600" dirty="0"/>
              <a:t>Two events are </a:t>
            </a:r>
            <a:r>
              <a:rPr lang="en-US" sz="1600" b="1" dirty="0"/>
              <a:t>independent</a:t>
            </a:r>
            <a:r>
              <a:rPr lang="en-US" sz="1600" dirty="0"/>
              <a:t> if the </a:t>
            </a:r>
            <a:r>
              <a:rPr lang="en-US" sz="1600" u="sng" dirty="0"/>
              <a:t>prior event</a:t>
            </a:r>
            <a:r>
              <a:rPr lang="en-US" sz="1600" dirty="0"/>
              <a:t> has </a:t>
            </a:r>
            <a:r>
              <a:rPr lang="en-US" sz="1600" u="sng" dirty="0"/>
              <a:t>NO effect</a:t>
            </a:r>
            <a:r>
              <a:rPr lang="en-US" sz="1600" dirty="0"/>
              <a:t> on the </a:t>
            </a:r>
            <a:r>
              <a:rPr lang="en-US" sz="1600" u="sng" dirty="0"/>
              <a:t>subsequent selection</a:t>
            </a:r>
            <a:r>
              <a:rPr lang="en-US" sz="1600" dirty="0"/>
              <a:t>.</a:t>
            </a:r>
          </a:p>
          <a:p>
            <a:r>
              <a:rPr lang="en-US" sz="1600" dirty="0"/>
              <a:t>For example: Rolling dice, picking cards </a:t>
            </a:r>
            <a:r>
              <a:rPr lang="en-US" sz="1600" u="sng" dirty="0"/>
              <a:t>with</a:t>
            </a:r>
            <a:r>
              <a:rPr lang="en-US" sz="1600" dirty="0"/>
              <a:t> replacement, spinning a roulette wheel, and guessing on test questions.</a:t>
            </a:r>
          </a:p>
          <a:p>
            <a:pPr lvl="1"/>
            <a:r>
              <a:rPr lang="en-US" sz="1600" dirty="0"/>
              <a:t>These are all independent since your </a:t>
            </a:r>
            <a:r>
              <a:rPr lang="en-US" sz="1600" u="sng" dirty="0"/>
              <a:t>chances of success don't change for each trial</a:t>
            </a:r>
            <a:r>
              <a:rPr lang="en-US" sz="1600" dirty="0"/>
              <a:t>.</a:t>
            </a:r>
          </a:p>
          <a:p>
            <a:pPr lvl="1"/>
            <a:r>
              <a:rPr lang="en-US" sz="1600" dirty="0"/>
              <a:t>It can also be unrelated stages, such as flipping a coin and then rolling a die.</a:t>
            </a:r>
          </a:p>
          <a:p>
            <a:r>
              <a:rPr lang="en-US" sz="1600" dirty="0"/>
              <a:t>Examples of NOT independent events (i.e. </a:t>
            </a:r>
            <a:r>
              <a:rPr lang="en-US" sz="1600" u="sng" dirty="0"/>
              <a:t>dependent</a:t>
            </a:r>
            <a:r>
              <a:rPr lang="en-US" sz="1600" dirty="0"/>
              <a:t>):</a:t>
            </a:r>
          </a:p>
          <a:p>
            <a:pPr lvl="1"/>
            <a:r>
              <a:rPr lang="en-US" sz="1600" dirty="0"/>
              <a:t>Drawing marbles </a:t>
            </a:r>
            <a:r>
              <a:rPr lang="en-US" sz="1600" u="sng" dirty="0"/>
              <a:t>without</a:t>
            </a:r>
            <a:r>
              <a:rPr lang="en-US" sz="1600" dirty="0"/>
              <a:t> replacement or selecting children for a recess sports game.</a:t>
            </a:r>
          </a:p>
          <a:p>
            <a:pPr lvl="1"/>
            <a:endParaRPr lang="en-US" sz="1600" dirty="0"/>
          </a:p>
          <a:p>
            <a:pPr marL="0" indent="0">
              <a:buNone/>
            </a:pPr>
            <a:r>
              <a:rPr lang="en-US" sz="1600" u="sng" dirty="0"/>
              <a:t>Probabilities of Independent Events</a:t>
            </a:r>
          </a:p>
          <a:p>
            <a:r>
              <a:rPr lang="en-US" sz="1600" dirty="0"/>
              <a:t>If two events are </a:t>
            </a:r>
            <a:r>
              <a:rPr lang="en-US" sz="1600" b="1" dirty="0"/>
              <a:t>independent</a:t>
            </a:r>
            <a:r>
              <a:rPr lang="en-US" sz="1600" dirty="0"/>
              <a:t>, the </a:t>
            </a:r>
            <a:r>
              <a:rPr lang="en-US" sz="1600" u="sng" dirty="0"/>
              <a:t>first</a:t>
            </a:r>
            <a:r>
              <a:rPr lang="en-US" sz="1600" dirty="0"/>
              <a:t> event does </a:t>
            </a:r>
            <a:r>
              <a:rPr lang="en-US" sz="1600" u="sng" dirty="0"/>
              <a:t>NOT change the probability</a:t>
            </a:r>
            <a:r>
              <a:rPr lang="en-US" sz="1600" dirty="0"/>
              <a:t> of the </a:t>
            </a:r>
            <a:r>
              <a:rPr lang="en-US" sz="1600" u="sng" dirty="0"/>
              <a:t>second</a:t>
            </a:r>
            <a:r>
              <a:rPr lang="en-US" sz="1600" dirty="0"/>
              <a:t> event!</a:t>
            </a:r>
          </a:p>
          <a:p>
            <a:r>
              <a:rPr lang="en-US" sz="1600" dirty="0"/>
              <a:t>We can write this in terms of </a:t>
            </a:r>
            <a:r>
              <a:rPr lang="en-US" sz="1600" u="sng" dirty="0"/>
              <a:t>conditional probability</a:t>
            </a:r>
            <a:r>
              <a:rPr lang="en-US" sz="1600" dirty="0"/>
              <a:t>:</a:t>
            </a:r>
          </a:p>
          <a:p>
            <a:endParaRPr lang="en-US" sz="1600" dirty="0"/>
          </a:p>
          <a:p>
            <a:pPr marL="457200" lvl="1" indent="0">
              <a:buNone/>
            </a:pPr>
            <a:r>
              <a:rPr lang="en-US" sz="1600" b="1" dirty="0"/>
              <a:t>P(A|B) = P(A)</a:t>
            </a:r>
          </a:p>
          <a:p>
            <a:pPr marL="457200" lvl="1" indent="0">
              <a:buNone/>
            </a:pPr>
            <a:r>
              <a:rPr lang="en-US" sz="1600" dirty="0"/>
              <a:t>	and likewise</a:t>
            </a:r>
          </a:p>
          <a:p>
            <a:pPr marL="457200" lvl="1" indent="0">
              <a:buNone/>
            </a:pPr>
            <a:r>
              <a:rPr lang="en-US" sz="1600" b="1" dirty="0"/>
              <a:t>P(B) = P(B|A)</a:t>
            </a:r>
          </a:p>
          <a:p>
            <a:pPr lvl="1"/>
            <a:endParaRPr lang="en-US" sz="1600" dirty="0"/>
          </a:p>
        </p:txBody>
      </p:sp>
      <p:sp>
        <p:nvSpPr>
          <p:cNvPr id="4" name="TextBox 3">
            <a:extLst>
              <a:ext uri="{FF2B5EF4-FFF2-40B4-BE49-F238E27FC236}">
                <a16:creationId xmlns:a16="http://schemas.microsoft.com/office/drawing/2014/main" id="{0708A648-55A0-D10A-E7A0-61AE64E95BC6}"/>
              </a:ext>
            </a:extLst>
          </p:cNvPr>
          <p:cNvSpPr txBox="1"/>
          <p:nvPr/>
        </p:nvSpPr>
        <p:spPr>
          <a:xfrm>
            <a:off x="3972911" y="5691352"/>
            <a:ext cx="54050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solidFill>
                  <a:srgbClr val="7030A0"/>
                </a:solidFill>
              </a:rPr>
              <a:t>The advantage of this is demonstrated in the next LCQ!!</a:t>
            </a:r>
          </a:p>
        </p:txBody>
      </p:sp>
    </p:spTree>
    <p:extLst>
      <p:ext uri="{BB962C8B-B14F-4D97-AF65-F5344CB8AC3E}">
        <p14:creationId xmlns:p14="http://schemas.microsoft.com/office/powerpoint/2010/main" val="1604095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0424-B9D1-3D45-858A-1BAB04BD7B43}"/>
              </a:ext>
            </a:extLst>
          </p:cNvPr>
          <p:cNvSpPr>
            <a:spLocks noGrp="1"/>
          </p:cNvSpPr>
          <p:nvPr>
            <p:ph type="title"/>
          </p:nvPr>
        </p:nvSpPr>
        <p:spPr/>
        <p:txBody>
          <a:bodyPr>
            <a:normAutofit/>
          </a:bodyPr>
          <a:lstStyle/>
          <a:p>
            <a:r>
              <a:rPr lang="en-US" sz="3600" dirty="0"/>
              <a:t>LCQ: Multiplication Rule for Independent Events</a:t>
            </a:r>
          </a:p>
        </p:txBody>
      </p:sp>
      <p:sp>
        <p:nvSpPr>
          <p:cNvPr id="3" name="Content Placeholder 2">
            <a:extLst>
              <a:ext uri="{FF2B5EF4-FFF2-40B4-BE49-F238E27FC236}">
                <a16:creationId xmlns:a16="http://schemas.microsoft.com/office/drawing/2014/main" id="{4C7BCD17-96B7-A640-BB80-E135B4A166DA}"/>
              </a:ext>
            </a:extLst>
          </p:cNvPr>
          <p:cNvSpPr>
            <a:spLocks noGrp="1"/>
          </p:cNvSpPr>
          <p:nvPr>
            <p:ph idx="1"/>
          </p:nvPr>
        </p:nvSpPr>
        <p:spPr/>
        <p:txBody>
          <a:bodyPr/>
          <a:lstStyle/>
          <a:p>
            <a:pPr marL="0" indent="0">
              <a:buNone/>
            </a:pPr>
            <a:r>
              <a:rPr lang="en-US" sz="2200" b="1" dirty="0"/>
              <a:t>Setup</a:t>
            </a:r>
            <a:r>
              <a:rPr lang="en-US" sz="2200" dirty="0"/>
              <a:t>: If I have a jar of colored marbles and want to select </a:t>
            </a:r>
            <a:r>
              <a:rPr lang="en-US" sz="2200" u="sng" dirty="0"/>
              <a:t>two</a:t>
            </a:r>
            <a:r>
              <a:rPr lang="en-US" sz="2200" dirty="0"/>
              <a:t> of them </a:t>
            </a:r>
            <a:r>
              <a:rPr lang="en-US" sz="2200" u="sng" dirty="0"/>
              <a:t>with replacement</a:t>
            </a:r>
            <a:r>
              <a:rPr lang="en-US" sz="2200" dirty="0"/>
              <a:t>.</a:t>
            </a:r>
          </a:p>
          <a:p>
            <a:pPr marL="0" indent="0">
              <a:buNone/>
            </a:pPr>
            <a:endParaRPr lang="en-US" sz="2200" dirty="0"/>
          </a:p>
          <a:p>
            <a:pPr marL="0" indent="0">
              <a:buNone/>
            </a:pPr>
            <a:r>
              <a:rPr lang="en-US" sz="2000" dirty="0"/>
              <a:t>a) Are these events independent or dependent?</a:t>
            </a:r>
          </a:p>
          <a:p>
            <a:pPr marL="0" indent="0">
              <a:buNone/>
            </a:pPr>
            <a:endParaRPr lang="en-US" sz="2000" dirty="0"/>
          </a:p>
          <a:p>
            <a:pPr marL="0" indent="0">
              <a:buNone/>
            </a:pPr>
            <a:r>
              <a:rPr lang="en-US" sz="2000" dirty="0"/>
              <a:t>b) What is the probability both are blue?</a:t>
            </a:r>
          </a:p>
          <a:p>
            <a:pPr marL="0" indent="0">
              <a:buNone/>
            </a:pPr>
            <a:endParaRPr lang="en-US" sz="2000" dirty="0"/>
          </a:p>
          <a:p>
            <a:pPr marL="0" indent="0">
              <a:buNone/>
            </a:pPr>
            <a:r>
              <a:rPr lang="en-US" sz="2000" dirty="0"/>
              <a:t>c) What is the probability I select a red and then a green?</a:t>
            </a:r>
          </a:p>
          <a:p>
            <a:pPr marL="457200" indent="-457200">
              <a:buAutoNum type="arabicParenR"/>
            </a:pPr>
            <a:endParaRPr lang="en-US" sz="2000" dirty="0"/>
          </a:p>
        </p:txBody>
      </p:sp>
      <p:pic>
        <p:nvPicPr>
          <p:cNvPr id="4" name="Picture 2">
            <a:extLst>
              <a:ext uri="{FF2B5EF4-FFF2-40B4-BE49-F238E27FC236}">
                <a16:creationId xmlns:a16="http://schemas.microsoft.com/office/drawing/2014/main" id="{DE400BDB-1189-684B-8D94-99CEBC162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450" y="2224979"/>
            <a:ext cx="3435350" cy="158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69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0424-B9D1-3D45-858A-1BAB04BD7B43}"/>
              </a:ext>
            </a:extLst>
          </p:cNvPr>
          <p:cNvSpPr>
            <a:spLocks noGrp="1"/>
          </p:cNvSpPr>
          <p:nvPr>
            <p:ph type="title"/>
          </p:nvPr>
        </p:nvSpPr>
        <p:spPr/>
        <p:txBody>
          <a:bodyPr>
            <a:normAutofit/>
          </a:bodyPr>
          <a:lstStyle/>
          <a:p>
            <a:r>
              <a:rPr lang="en-US" sz="3600" dirty="0"/>
              <a:t>LCQ: Multiplication Rule for Independent Events</a:t>
            </a:r>
          </a:p>
        </p:txBody>
      </p:sp>
      <p:sp>
        <p:nvSpPr>
          <p:cNvPr id="3" name="Content Placeholder 2">
            <a:extLst>
              <a:ext uri="{FF2B5EF4-FFF2-40B4-BE49-F238E27FC236}">
                <a16:creationId xmlns:a16="http://schemas.microsoft.com/office/drawing/2014/main" id="{4C7BCD17-96B7-A640-BB80-E135B4A166DA}"/>
              </a:ext>
            </a:extLst>
          </p:cNvPr>
          <p:cNvSpPr>
            <a:spLocks noGrp="1"/>
          </p:cNvSpPr>
          <p:nvPr>
            <p:ph idx="1"/>
          </p:nvPr>
        </p:nvSpPr>
        <p:spPr>
          <a:xfrm>
            <a:off x="838199" y="1825625"/>
            <a:ext cx="11353801" cy="4351338"/>
          </a:xfrm>
        </p:spPr>
        <p:txBody>
          <a:bodyPr>
            <a:normAutofit/>
          </a:bodyPr>
          <a:lstStyle/>
          <a:p>
            <a:pPr marL="0" indent="0">
              <a:buNone/>
            </a:pPr>
            <a:r>
              <a:rPr lang="en-US" sz="2200" b="1" dirty="0"/>
              <a:t>Setup</a:t>
            </a:r>
            <a:r>
              <a:rPr lang="en-US" sz="2200" dirty="0"/>
              <a:t>: If I have a jar of colored marbles and want to select </a:t>
            </a:r>
            <a:r>
              <a:rPr lang="en-US" sz="2200" u="sng" dirty="0"/>
              <a:t>two</a:t>
            </a:r>
            <a:r>
              <a:rPr lang="en-US" sz="2200" dirty="0"/>
              <a:t> of them </a:t>
            </a:r>
            <a:r>
              <a:rPr lang="en-US" sz="2200" u="sng" dirty="0"/>
              <a:t>with replacement</a:t>
            </a:r>
            <a:r>
              <a:rPr lang="en-US" sz="2200" dirty="0"/>
              <a:t>.</a:t>
            </a:r>
          </a:p>
          <a:p>
            <a:pPr marL="0" indent="0">
              <a:buNone/>
            </a:pPr>
            <a:endParaRPr lang="en-US" sz="2200" dirty="0"/>
          </a:p>
          <a:p>
            <a:pPr marL="0" indent="0">
              <a:buNone/>
            </a:pPr>
            <a:r>
              <a:rPr lang="en-US" sz="2000" dirty="0"/>
              <a:t>a) Are these events independent or dependent?</a:t>
            </a:r>
          </a:p>
          <a:p>
            <a:pPr marL="0" indent="0">
              <a:buNone/>
            </a:pPr>
            <a:r>
              <a:rPr lang="en-US" sz="2000" i="1" dirty="0">
                <a:solidFill>
                  <a:srgbClr val="FF0000"/>
                </a:solidFill>
              </a:rPr>
              <a:t>Independent </a:t>
            </a:r>
            <a:r>
              <a:rPr lang="en-US" sz="2000" i="1" dirty="0">
                <a:solidFill>
                  <a:srgbClr val="7030A0"/>
                </a:solidFill>
              </a:rPr>
              <a:t>→ so now we can solve this much easier than before!</a:t>
            </a:r>
          </a:p>
          <a:p>
            <a:pPr marL="0" indent="0">
              <a:buNone/>
            </a:pPr>
            <a:r>
              <a:rPr lang="en-US" sz="2000" dirty="0"/>
              <a:t>b) What is the probability both are blue?</a:t>
            </a:r>
          </a:p>
          <a:p>
            <a:pPr marL="0" indent="0">
              <a:buNone/>
            </a:pPr>
            <a:r>
              <a:rPr lang="en-US" sz="2000" i="1" dirty="0">
                <a:solidFill>
                  <a:srgbClr val="7030A0"/>
                </a:solidFill>
              </a:rPr>
              <a:t>Because these are independent, the probabilities on the second selection are the EXACT same as the first selection (no conditional probability adjustments are needed)!</a:t>
            </a:r>
          </a:p>
          <a:p>
            <a:pPr marL="0" indent="0">
              <a:buNone/>
            </a:pPr>
            <a:r>
              <a:rPr lang="en-US" sz="2000" i="1" dirty="0">
                <a:solidFill>
                  <a:srgbClr val="FF0000"/>
                </a:solidFill>
              </a:rPr>
              <a:t>P(Success) = P(Blue) = 4/12 </a:t>
            </a:r>
            <a:r>
              <a:rPr lang="en-US" sz="2000" i="1" dirty="0">
                <a:solidFill>
                  <a:srgbClr val="FF0000"/>
                </a:solidFill>
                <a:sym typeface="Wingdings" pitchFamily="2" charset="2"/>
              </a:rPr>
              <a:t>  P(Blue and Blue) = P(Blue) x P(Blue) </a:t>
            </a:r>
            <a:r>
              <a:rPr lang="en-US" sz="2000" i="1" strike="sngStrike" dirty="0">
                <a:solidFill>
                  <a:srgbClr val="FF0000"/>
                </a:solidFill>
                <a:sym typeface="Wingdings" pitchFamily="2" charset="2"/>
              </a:rPr>
              <a:t>P(Blue | Blue)</a:t>
            </a:r>
            <a:r>
              <a:rPr lang="en-US" sz="2000" i="1" dirty="0">
                <a:solidFill>
                  <a:srgbClr val="FF0000"/>
                </a:solidFill>
                <a:sym typeface="Wingdings" pitchFamily="2" charset="2"/>
              </a:rPr>
              <a:t> = 4/12 x 4/12 = 0.11</a:t>
            </a:r>
            <a:endParaRPr lang="en-US" sz="2000" i="1" dirty="0">
              <a:solidFill>
                <a:srgbClr val="FF0000"/>
              </a:solidFill>
            </a:endParaRPr>
          </a:p>
          <a:p>
            <a:pPr marL="0" indent="0">
              <a:buNone/>
            </a:pPr>
            <a:r>
              <a:rPr lang="en-US" sz="2000" dirty="0"/>
              <a:t>c) What is the probability I select a red and then a green?</a:t>
            </a:r>
          </a:p>
          <a:p>
            <a:pPr marL="0" indent="0">
              <a:buNone/>
            </a:pPr>
            <a:r>
              <a:rPr lang="en-US" sz="2000" i="1" dirty="0">
                <a:solidFill>
                  <a:srgbClr val="7030A0"/>
                </a:solidFill>
              </a:rPr>
              <a:t>Same logic here! No conditional probabilities, just use the marginal (original) probabilities for both selections</a:t>
            </a:r>
          </a:p>
          <a:p>
            <a:pPr marL="0" indent="0">
              <a:buNone/>
            </a:pPr>
            <a:r>
              <a:rPr lang="en-US" sz="2000" i="1" dirty="0">
                <a:solidFill>
                  <a:srgbClr val="FF0000"/>
                </a:solidFill>
              </a:rPr>
              <a:t>P(Red and Green) = P(Red) x P(Green) </a:t>
            </a:r>
            <a:r>
              <a:rPr lang="en-US" sz="2000" i="1" strike="sngStrike" dirty="0">
                <a:solidFill>
                  <a:srgbClr val="FF0000"/>
                </a:solidFill>
              </a:rPr>
              <a:t>P(</a:t>
            </a:r>
            <a:r>
              <a:rPr lang="en-US" sz="2000" i="1" strike="sngStrike" dirty="0" err="1">
                <a:solidFill>
                  <a:srgbClr val="FF0000"/>
                </a:solidFill>
              </a:rPr>
              <a:t>Green|Red</a:t>
            </a:r>
            <a:r>
              <a:rPr lang="en-US" sz="2000" i="1" strike="sngStrike" dirty="0">
                <a:solidFill>
                  <a:srgbClr val="FF0000"/>
                </a:solidFill>
              </a:rPr>
              <a:t>)</a:t>
            </a:r>
            <a:r>
              <a:rPr lang="en-US" sz="2000" i="1" dirty="0">
                <a:solidFill>
                  <a:srgbClr val="FF0000"/>
                </a:solidFill>
              </a:rPr>
              <a:t> = 5/12 x 1/12 ≈ 0.035</a:t>
            </a:r>
          </a:p>
        </p:txBody>
      </p:sp>
      <p:pic>
        <p:nvPicPr>
          <p:cNvPr id="4" name="Picture 2">
            <a:extLst>
              <a:ext uri="{FF2B5EF4-FFF2-40B4-BE49-F238E27FC236}">
                <a16:creationId xmlns:a16="http://schemas.microsoft.com/office/drawing/2014/main" id="{DE400BDB-1189-684B-8D94-99CEBC162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450" y="2224979"/>
            <a:ext cx="3435350" cy="158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386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698500" y="0"/>
            <a:ext cx="10515600" cy="1325563"/>
          </a:xfrm>
        </p:spPr>
        <p:txBody>
          <a:bodyPr>
            <a:normAutofit/>
          </a:bodyPr>
          <a:lstStyle/>
          <a:p>
            <a:r>
              <a:rPr lang="en-US" sz="4000" dirty="0"/>
              <a:t>Multiplication Rule for Independent Events</a:t>
            </a:r>
            <a:endParaRPr lang="en-US" sz="7200" dirty="0"/>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698500" y="1152524"/>
            <a:ext cx="10515600" cy="5502276"/>
          </a:xfrm>
        </p:spPr>
        <p:txBody>
          <a:bodyPr>
            <a:noAutofit/>
          </a:bodyPr>
          <a:lstStyle/>
          <a:p>
            <a:pPr marL="0" indent="0">
              <a:spcBef>
                <a:spcPts val="0"/>
              </a:spcBef>
              <a:buNone/>
            </a:pPr>
            <a:r>
              <a:rPr lang="en-US" sz="1600" u="sng" dirty="0"/>
              <a:t>Multiplication Rule for Independent Events</a:t>
            </a:r>
          </a:p>
          <a:p>
            <a:pPr marL="0" indent="0">
              <a:spcBef>
                <a:spcPts val="0"/>
              </a:spcBef>
              <a:buNone/>
            </a:pPr>
            <a:endParaRPr lang="en-US" sz="1600" dirty="0"/>
          </a:p>
          <a:p>
            <a:pPr marL="457200" lvl="1" indent="0">
              <a:spcBef>
                <a:spcPts val="0"/>
              </a:spcBef>
              <a:buNone/>
            </a:pPr>
            <a:r>
              <a:rPr lang="en-US" sz="1600" dirty="0"/>
              <a:t>P(A and B) = P(A) x P(B|A), well P(B|A) = P(B) if A and B are independent</a:t>
            </a:r>
          </a:p>
          <a:p>
            <a:pPr marL="457200" lvl="1" indent="0">
              <a:spcBef>
                <a:spcPts val="0"/>
              </a:spcBef>
              <a:buNone/>
            </a:pPr>
            <a:endParaRPr lang="en-US" sz="1600" dirty="0"/>
          </a:p>
          <a:p>
            <a:pPr marL="457200" lvl="1" indent="0">
              <a:spcBef>
                <a:spcPts val="0"/>
              </a:spcBef>
              <a:buNone/>
            </a:pPr>
            <a:r>
              <a:rPr lang="en-US" sz="1600" dirty="0">
                <a:sym typeface="Wingdings" pitchFamily="2" charset="2"/>
              </a:rPr>
              <a:t>==&gt; </a:t>
            </a:r>
            <a:r>
              <a:rPr lang="en-US" sz="1600" dirty="0"/>
              <a:t>P(A and B) = P(A) x P(B)</a:t>
            </a:r>
          </a:p>
          <a:p>
            <a:pPr marL="457200" lvl="1" indent="0">
              <a:spcBef>
                <a:spcPts val="0"/>
              </a:spcBef>
              <a:buNone/>
            </a:pPr>
            <a:endParaRPr lang="en-US" sz="1600" dirty="0"/>
          </a:p>
          <a:p>
            <a:pPr lvl="1">
              <a:spcBef>
                <a:spcPts val="0"/>
              </a:spcBef>
            </a:pPr>
            <a:r>
              <a:rPr lang="en-US" sz="1600" dirty="0"/>
              <a:t>We can just </a:t>
            </a:r>
            <a:r>
              <a:rPr lang="en-US" sz="1600" u="sng" dirty="0"/>
              <a:t>multiply</a:t>
            </a:r>
            <a:r>
              <a:rPr lang="en-US" sz="1600" dirty="0"/>
              <a:t> the </a:t>
            </a:r>
            <a:r>
              <a:rPr lang="en-US" sz="1600" u="sng" dirty="0"/>
              <a:t>marginal probabilities</a:t>
            </a:r>
            <a:r>
              <a:rPr lang="en-US" sz="1600" dirty="0"/>
              <a:t>!</a:t>
            </a:r>
          </a:p>
          <a:p>
            <a:pPr lvl="1">
              <a:spcBef>
                <a:spcPts val="0"/>
              </a:spcBef>
            </a:pPr>
            <a:endParaRPr lang="en-US" sz="1600" dirty="0"/>
          </a:p>
          <a:p>
            <a:pPr marL="0" indent="0">
              <a:spcBef>
                <a:spcPts val="0"/>
              </a:spcBef>
              <a:buNone/>
            </a:pPr>
            <a:r>
              <a:rPr lang="en-US" sz="1600" u="sng" dirty="0"/>
              <a:t>Redoing Previous Example</a:t>
            </a:r>
            <a:endParaRPr lang="en-US" sz="1600" dirty="0"/>
          </a:p>
          <a:p>
            <a:pPr marL="0" indent="0">
              <a:spcBef>
                <a:spcPts val="0"/>
              </a:spcBef>
              <a:buNone/>
            </a:pPr>
            <a:endParaRPr lang="en-US" sz="1600" u="sng" dirty="0"/>
          </a:p>
          <a:p>
            <a:pPr marL="0" indent="0">
              <a:spcBef>
                <a:spcPts val="0"/>
              </a:spcBef>
              <a:buNone/>
            </a:pPr>
            <a:r>
              <a:rPr lang="en-US" sz="1600" b="1" dirty="0"/>
              <a:t>Setup</a:t>
            </a:r>
            <a:r>
              <a:rPr lang="en-US" sz="1600" dirty="0"/>
              <a:t>: If flipping a fair coin three times, what is the probability I flip two heads and one tails, P(2H and 1T)?</a:t>
            </a:r>
          </a:p>
          <a:p>
            <a:pPr marL="0" indent="0">
              <a:spcBef>
                <a:spcPts val="0"/>
              </a:spcBef>
              <a:buNone/>
            </a:pPr>
            <a:endParaRPr lang="en-US" sz="1600" dirty="0"/>
          </a:p>
          <a:p>
            <a:pPr>
              <a:spcBef>
                <a:spcPts val="0"/>
              </a:spcBef>
            </a:pPr>
            <a:r>
              <a:rPr lang="en-US" sz="1600" dirty="0"/>
              <a:t>Well, probabilities for H or T from each coin toss </a:t>
            </a:r>
            <a:r>
              <a:rPr lang="en-US" sz="1600" u="sng" dirty="0"/>
              <a:t>doesn’t depend on the previous toss</a:t>
            </a:r>
            <a:r>
              <a:rPr lang="en-US" sz="1600" dirty="0"/>
              <a:t>… So these events are </a:t>
            </a:r>
            <a:r>
              <a:rPr lang="en-US" sz="1600" u="sng" dirty="0"/>
              <a:t>independent</a:t>
            </a:r>
            <a:r>
              <a:rPr lang="en-US" sz="1600" dirty="0"/>
              <a:t>!</a:t>
            </a:r>
          </a:p>
          <a:p>
            <a:pPr>
              <a:spcBef>
                <a:spcPts val="0"/>
              </a:spcBef>
            </a:pPr>
            <a:endParaRPr lang="en-US" sz="1600" u="sng" dirty="0"/>
          </a:p>
          <a:p>
            <a:pPr>
              <a:spcBef>
                <a:spcPts val="0"/>
              </a:spcBef>
            </a:pPr>
            <a:r>
              <a:rPr lang="en-US" sz="1600" dirty="0"/>
              <a:t>So we can </a:t>
            </a:r>
            <a:r>
              <a:rPr lang="en-US" sz="1600" u="sng" dirty="0"/>
              <a:t>skip the tree diagram</a:t>
            </a:r>
            <a:r>
              <a:rPr lang="en-US" sz="1600" dirty="0"/>
              <a:t> and just think about the </a:t>
            </a:r>
            <a:r>
              <a:rPr lang="en-US" sz="1600" u="sng" dirty="0"/>
              <a:t>sample space and multiply</a:t>
            </a:r>
            <a:r>
              <a:rPr lang="en-US" sz="1600" dirty="0"/>
              <a:t>!</a:t>
            </a:r>
          </a:p>
          <a:p>
            <a:pPr marL="0" indent="0">
              <a:spcBef>
                <a:spcPts val="0"/>
              </a:spcBef>
              <a:buNone/>
            </a:pPr>
            <a:endParaRPr lang="en-US" sz="1600" dirty="0"/>
          </a:p>
          <a:p>
            <a:pPr marL="457200" lvl="1" indent="0">
              <a:spcBef>
                <a:spcPts val="0"/>
              </a:spcBef>
              <a:buNone/>
            </a:pPr>
            <a:r>
              <a:rPr lang="en-US" sz="1600" dirty="0"/>
              <a:t>S = {HHH, </a:t>
            </a:r>
            <a:r>
              <a:rPr lang="en-US" sz="1600" dirty="0">
                <a:solidFill>
                  <a:srgbClr val="00B050"/>
                </a:solidFill>
              </a:rPr>
              <a:t>HHT</a:t>
            </a:r>
            <a:r>
              <a:rPr lang="en-US" sz="1600" dirty="0"/>
              <a:t>, </a:t>
            </a:r>
            <a:r>
              <a:rPr lang="en-US" sz="1600" dirty="0">
                <a:solidFill>
                  <a:srgbClr val="00B050"/>
                </a:solidFill>
              </a:rPr>
              <a:t>HTH</a:t>
            </a:r>
            <a:r>
              <a:rPr lang="en-US" sz="1600" dirty="0"/>
              <a:t>, </a:t>
            </a:r>
            <a:r>
              <a:rPr lang="en-US" sz="1600" dirty="0">
                <a:solidFill>
                  <a:srgbClr val="00B050"/>
                </a:solidFill>
              </a:rPr>
              <a:t>THH</a:t>
            </a:r>
            <a:r>
              <a:rPr lang="en-US" sz="1600" dirty="0"/>
              <a:t>, TTH, THT, HTT, TTT}</a:t>
            </a:r>
          </a:p>
          <a:p>
            <a:pPr marL="457200" lvl="1" indent="0">
              <a:spcBef>
                <a:spcPts val="0"/>
              </a:spcBef>
              <a:buNone/>
            </a:pPr>
            <a:endParaRPr lang="en-US" sz="1600" dirty="0"/>
          </a:p>
          <a:p>
            <a:pPr>
              <a:spcBef>
                <a:spcPts val="0"/>
              </a:spcBef>
            </a:pPr>
            <a:r>
              <a:rPr lang="en-US" sz="1600" dirty="0"/>
              <a:t>Each H or T has equal probability ==&gt; P(H) = P(T) = 0.5 each toss.</a:t>
            </a:r>
          </a:p>
          <a:p>
            <a:pPr>
              <a:spcBef>
                <a:spcPts val="0"/>
              </a:spcBef>
            </a:pPr>
            <a:r>
              <a:rPr lang="en-US" sz="1600" dirty="0"/>
              <a:t>So each simple outcome has a probability of: ½  x ½ x ½ = 1/8</a:t>
            </a:r>
          </a:p>
          <a:p>
            <a:pPr marL="0" indent="0">
              <a:spcBef>
                <a:spcPts val="0"/>
              </a:spcBef>
              <a:buNone/>
            </a:pPr>
            <a:endParaRPr lang="en-US" sz="1600" dirty="0"/>
          </a:p>
          <a:p>
            <a:pPr>
              <a:spcBef>
                <a:spcPts val="0"/>
              </a:spcBef>
            </a:pPr>
            <a:r>
              <a:rPr lang="en-US" sz="1600" dirty="0"/>
              <a:t>Event of interest is </a:t>
            </a:r>
            <a:r>
              <a:rPr lang="en-US" sz="1600" dirty="0">
                <a:solidFill>
                  <a:srgbClr val="00B050"/>
                </a:solidFill>
              </a:rPr>
              <a:t>two heads and one tails</a:t>
            </a:r>
            <a:r>
              <a:rPr lang="en-US" sz="1600" dirty="0"/>
              <a:t>, this happens three times is the sample space.</a:t>
            </a:r>
          </a:p>
          <a:p>
            <a:pPr>
              <a:spcBef>
                <a:spcPts val="0"/>
              </a:spcBef>
            </a:pPr>
            <a:r>
              <a:rPr lang="en-US" sz="1600" dirty="0"/>
              <a:t>So final answer is: </a:t>
            </a:r>
            <a:r>
              <a:rPr lang="en-US" sz="1600" dirty="0">
                <a:solidFill>
                  <a:srgbClr val="FF0000"/>
                </a:solidFill>
              </a:rPr>
              <a:t>3 x 1/8 = 3/8</a:t>
            </a:r>
          </a:p>
        </p:txBody>
      </p:sp>
      <p:sp>
        <p:nvSpPr>
          <p:cNvPr id="22" name="TextBox 21">
            <a:extLst>
              <a:ext uri="{FF2B5EF4-FFF2-40B4-BE49-F238E27FC236}">
                <a16:creationId xmlns:a16="http://schemas.microsoft.com/office/drawing/2014/main" id="{888D9280-3759-CD54-293D-38ABF48F6E1F}"/>
              </a:ext>
            </a:extLst>
          </p:cNvPr>
          <p:cNvSpPr txBox="1"/>
          <p:nvPr/>
        </p:nvSpPr>
        <p:spPr>
          <a:xfrm>
            <a:off x="7472186" y="1827855"/>
            <a:ext cx="4021314"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i="1" u="sng" dirty="0">
                <a:solidFill>
                  <a:srgbClr val="7030A0"/>
                </a:solidFill>
              </a:rPr>
              <a:t>Realization</a:t>
            </a:r>
          </a:p>
          <a:p>
            <a:endParaRPr lang="en-US" sz="1600" i="1" u="sng" dirty="0">
              <a:solidFill>
                <a:srgbClr val="7030A0"/>
              </a:solidFill>
            </a:endParaRPr>
          </a:p>
          <a:p>
            <a:r>
              <a:rPr lang="en-US" sz="1600" i="1" dirty="0">
                <a:solidFill>
                  <a:srgbClr val="7030A0"/>
                </a:solidFill>
              </a:rPr>
              <a:t>This is exactly what we just did in the previous LCQ, just formalized</a:t>
            </a:r>
          </a:p>
        </p:txBody>
      </p:sp>
    </p:spTree>
    <p:extLst>
      <p:ext uri="{BB962C8B-B14F-4D97-AF65-F5344CB8AC3E}">
        <p14:creationId xmlns:p14="http://schemas.microsoft.com/office/powerpoint/2010/main" val="3514700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6AC7F-9E2C-B84A-5A7B-B2702FD129F0}"/>
              </a:ext>
            </a:extLst>
          </p:cNvPr>
          <p:cNvSpPr>
            <a:spLocks noGrp="1"/>
          </p:cNvSpPr>
          <p:nvPr>
            <p:ph type="title"/>
          </p:nvPr>
        </p:nvSpPr>
        <p:spPr/>
        <p:txBody>
          <a:bodyPr/>
          <a:lstStyle/>
          <a:p>
            <a:r>
              <a:rPr lang="en-US" dirty="0"/>
              <a:t>“At Least One” Type Probabilities</a:t>
            </a:r>
          </a:p>
        </p:txBody>
      </p:sp>
      <p:sp>
        <p:nvSpPr>
          <p:cNvPr id="3" name="Content Placeholder 2">
            <a:extLst>
              <a:ext uri="{FF2B5EF4-FFF2-40B4-BE49-F238E27FC236}">
                <a16:creationId xmlns:a16="http://schemas.microsoft.com/office/drawing/2014/main" id="{7F11E915-EDA0-D480-D1C8-BEC042261246}"/>
              </a:ext>
            </a:extLst>
          </p:cNvPr>
          <p:cNvSpPr>
            <a:spLocks noGrp="1"/>
          </p:cNvSpPr>
          <p:nvPr>
            <p:ph idx="1"/>
          </p:nvPr>
        </p:nvSpPr>
        <p:spPr>
          <a:xfrm>
            <a:off x="850900" y="1825625"/>
            <a:ext cx="10515600" cy="4351338"/>
          </a:xfrm>
        </p:spPr>
        <p:txBody>
          <a:bodyPr>
            <a:noAutofit/>
          </a:bodyPr>
          <a:lstStyle/>
          <a:p>
            <a:r>
              <a:rPr lang="en-US" sz="1600" dirty="0"/>
              <a:t>Sometimes we need to find the probability that an event occurs at least once in several independent trials.</a:t>
            </a:r>
          </a:p>
          <a:p>
            <a:pPr lvl="1"/>
            <a:r>
              <a:rPr lang="en-US" sz="1600" dirty="0"/>
              <a:t>Example) A fair coin is tossed five times. What is the probability that it comes up heads at least once? </a:t>
            </a:r>
          </a:p>
          <a:p>
            <a:endParaRPr lang="en-US" sz="1600" dirty="0"/>
          </a:p>
          <a:p>
            <a:r>
              <a:rPr lang="en-US" sz="1600" dirty="0"/>
              <a:t>The easiest way to calculate these probabilities is by finding the probability of the </a:t>
            </a:r>
            <a:r>
              <a:rPr lang="en-US" sz="1600" b="1" dirty="0"/>
              <a:t>complement</a:t>
            </a:r>
            <a:r>
              <a:rPr lang="en-US" sz="1600" dirty="0"/>
              <a:t> by using </a:t>
            </a:r>
            <a:r>
              <a:rPr lang="en-US" sz="1600" b="1" dirty="0"/>
              <a:t>The Complement Rule</a:t>
            </a:r>
            <a:r>
              <a:rPr lang="en-US" sz="1600" dirty="0"/>
              <a:t> we learned previously.</a:t>
            </a:r>
          </a:p>
          <a:p>
            <a:pPr lvl="1"/>
            <a:r>
              <a:rPr lang="en-US" sz="1600" dirty="0"/>
              <a:t>Recall that A’ (Not A) the </a:t>
            </a:r>
            <a:r>
              <a:rPr lang="en-US" sz="1600" u="sng" dirty="0"/>
              <a:t>complement</a:t>
            </a:r>
            <a:r>
              <a:rPr lang="en-US" sz="1600" dirty="0"/>
              <a:t> A → P(Not A) = 1 - P(A).</a:t>
            </a:r>
          </a:p>
          <a:p>
            <a:endParaRPr lang="en-US" sz="1600" dirty="0"/>
          </a:p>
          <a:p>
            <a:pPr marL="0" indent="0">
              <a:buNone/>
            </a:pPr>
            <a:r>
              <a:rPr lang="en-US" sz="1600" u="sng" dirty="0"/>
              <a:t>Solve Example</a:t>
            </a:r>
          </a:p>
          <a:p>
            <a:r>
              <a:rPr lang="en-US" sz="1600" dirty="0"/>
              <a:t>The complement of “at least one” is “none” → For this context, it is “at least one H” and “no H”</a:t>
            </a:r>
          </a:p>
          <a:p>
            <a:r>
              <a:rPr lang="en-US" sz="1600" dirty="0">
                <a:solidFill>
                  <a:srgbClr val="00B050"/>
                </a:solidFill>
              </a:rPr>
              <a:t>P(at least one H</a:t>
            </a:r>
            <a:r>
              <a:rPr lang="en-US" sz="1600" dirty="0"/>
              <a:t>) = 1 – </a:t>
            </a:r>
            <a:r>
              <a:rPr lang="en-US" sz="1600" dirty="0">
                <a:solidFill>
                  <a:srgbClr val="0070C0"/>
                </a:solidFill>
              </a:rPr>
              <a:t>P(no H)</a:t>
            </a:r>
            <a:r>
              <a:rPr lang="en-US" sz="1600" i="1" dirty="0">
                <a:solidFill>
                  <a:srgbClr val="7030A0"/>
                </a:solidFill>
              </a:rPr>
              <a:t>                             &lt; using the complement rule &gt;</a:t>
            </a:r>
            <a:endParaRPr lang="en-US" sz="1600" dirty="0">
              <a:solidFill>
                <a:srgbClr val="0070C0"/>
              </a:solidFill>
            </a:endParaRPr>
          </a:p>
          <a:p>
            <a:pPr marL="0" indent="0">
              <a:buNone/>
            </a:pPr>
            <a:r>
              <a:rPr lang="en-US" sz="1600" dirty="0"/>
              <a:t>                                   = 1 – </a:t>
            </a:r>
            <a:r>
              <a:rPr lang="en-US" sz="1600" dirty="0">
                <a:solidFill>
                  <a:srgbClr val="0070C0"/>
                </a:solidFill>
              </a:rPr>
              <a:t>P(TTTTT)                           </a:t>
            </a:r>
            <a:r>
              <a:rPr lang="en-US" sz="1600" i="1" dirty="0">
                <a:solidFill>
                  <a:srgbClr val="7030A0"/>
                </a:solidFill>
              </a:rPr>
              <a:t>&lt; rewriting the event → no Heads means all Tails &gt;</a:t>
            </a:r>
            <a:endParaRPr lang="en-US" sz="1600" dirty="0">
              <a:solidFill>
                <a:srgbClr val="0070C0"/>
              </a:solidFill>
            </a:endParaRPr>
          </a:p>
          <a:p>
            <a:pPr marL="0" indent="0">
              <a:buNone/>
            </a:pPr>
            <a:r>
              <a:rPr lang="en-US" sz="1600" dirty="0"/>
              <a:t>                                   = 1 – </a:t>
            </a:r>
            <a:r>
              <a:rPr lang="en-US" sz="1600" dirty="0">
                <a:solidFill>
                  <a:srgbClr val="0070C0"/>
                </a:solidFill>
              </a:rPr>
              <a:t>0.5(0.5)(0.5)(0.5)(0.5)    </a:t>
            </a:r>
            <a:r>
              <a:rPr lang="en-US" sz="1600" i="1" dirty="0">
                <a:solidFill>
                  <a:srgbClr val="7030A0"/>
                </a:solidFill>
              </a:rPr>
              <a:t> &lt; because each toss is independent, so can directly multiply &gt;</a:t>
            </a:r>
          </a:p>
          <a:p>
            <a:pPr marL="0" indent="0">
              <a:buNone/>
            </a:pPr>
            <a:r>
              <a:rPr lang="en-US" sz="1600" dirty="0"/>
              <a:t>                                   = 1 – </a:t>
            </a:r>
            <a:r>
              <a:rPr lang="en-US" sz="1600" dirty="0">
                <a:solidFill>
                  <a:srgbClr val="0070C0"/>
                </a:solidFill>
              </a:rPr>
              <a:t>0.5</a:t>
            </a:r>
            <a:r>
              <a:rPr lang="en-US" sz="1600" baseline="30000" dirty="0">
                <a:solidFill>
                  <a:srgbClr val="0070C0"/>
                </a:solidFill>
              </a:rPr>
              <a:t>5</a:t>
            </a:r>
          </a:p>
          <a:p>
            <a:pPr marL="0" indent="0">
              <a:buNone/>
            </a:pPr>
            <a:r>
              <a:rPr lang="en-US" sz="1600" dirty="0">
                <a:solidFill>
                  <a:srgbClr val="0070C0"/>
                </a:solidFill>
              </a:rPr>
              <a:t>                                   </a:t>
            </a:r>
            <a:r>
              <a:rPr lang="en-US" sz="1600" dirty="0"/>
              <a:t>= </a:t>
            </a:r>
            <a:r>
              <a:rPr lang="en-US" sz="1600" dirty="0">
                <a:solidFill>
                  <a:srgbClr val="00B050"/>
                </a:solidFill>
              </a:rPr>
              <a:t>0.969</a:t>
            </a:r>
          </a:p>
          <a:p>
            <a:pPr marL="0" indent="0">
              <a:buNone/>
            </a:pPr>
            <a:r>
              <a:rPr lang="en-US" sz="1600" baseline="30000" dirty="0"/>
              <a:t>                                                   </a:t>
            </a:r>
            <a:endParaRPr lang="en-US" sz="1600" dirty="0"/>
          </a:p>
          <a:p>
            <a:endParaRPr lang="en-US" sz="1600" dirty="0"/>
          </a:p>
          <a:p>
            <a:endParaRPr lang="en-US" sz="1600" dirty="0"/>
          </a:p>
          <a:p>
            <a:endParaRPr lang="en-US" sz="1600" dirty="0"/>
          </a:p>
        </p:txBody>
      </p:sp>
      <p:grpSp>
        <p:nvGrpSpPr>
          <p:cNvPr id="4" name="Group 3">
            <a:extLst>
              <a:ext uri="{FF2B5EF4-FFF2-40B4-BE49-F238E27FC236}">
                <a16:creationId xmlns:a16="http://schemas.microsoft.com/office/drawing/2014/main" id="{A80DED77-9D35-F9A8-B1FF-0DCA9717C92D}"/>
              </a:ext>
            </a:extLst>
          </p:cNvPr>
          <p:cNvGrpSpPr/>
          <p:nvPr/>
        </p:nvGrpSpPr>
        <p:grpSpPr>
          <a:xfrm>
            <a:off x="9310121" y="4310413"/>
            <a:ext cx="1646605" cy="369332"/>
            <a:chOff x="5418277" y="3152867"/>
            <a:chExt cx="1646605" cy="369332"/>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72D196F-7917-C317-C27B-936DB144F195}"/>
                    </a:ext>
                  </a:extLst>
                </p14:cNvPr>
                <p14:cNvContentPartPr/>
                <p14:nvPr/>
              </p14:nvContentPartPr>
              <p14:xfrm>
                <a:off x="6067280" y="3211533"/>
                <a:ext cx="813600" cy="252000"/>
              </p14:xfrm>
            </p:contentPart>
          </mc:Choice>
          <mc:Fallback xmlns="">
            <p:pic>
              <p:nvPicPr>
                <p:cNvPr id="5" name="Ink 4">
                  <a:extLst>
                    <a:ext uri="{FF2B5EF4-FFF2-40B4-BE49-F238E27FC236}">
                      <a16:creationId xmlns:a16="http://schemas.microsoft.com/office/drawing/2014/main" id="{672D196F-7917-C317-C27B-936DB144F195}"/>
                    </a:ext>
                  </a:extLst>
                </p:cNvPr>
                <p:cNvPicPr/>
                <p:nvPr/>
              </p:nvPicPr>
              <p:blipFill>
                <a:blip r:embed="rId3"/>
                <a:stretch>
                  <a:fillRect/>
                </a:stretch>
              </p:blipFill>
              <p:spPr>
                <a:xfrm>
                  <a:off x="6058280" y="3202533"/>
                  <a:ext cx="831240" cy="269640"/>
                </a:xfrm>
                <a:prstGeom prst="rect">
                  <a:avLst/>
                </a:prstGeom>
              </p:spPr>
            </p:pic>
          </mc:Fallback>
        </mc:AlternateContent>
        <p:sp>
          <p:nvSpPr>
            <p:cNvPr id="7" name="TextBox 6">
              <a:extLst>
                <a:ext uri="{FF2B5EF4-FFF2-40B4-BE49-F238E27FC236}">
                  <a16:creationId xmlns:a16="http://schemas.microsoft.com/office/drawing/2014/main" id="{FF65A8B0-DAFA-AC4F-52A6-4449585EC117}"/>
                </a:ext>
              </a:extLst>
            </p:cNvPr>
            <p:cNvSpPr txBox="1"/>
            <p:nvPr/>
          </p:nvSpPr>
          <p:spPr>
            <a:xfrm>
              <a:off x="5418277" y="3152867"/>
              <a:ext cx="1646605" cy="369332"/>
            </a:xfrm>
            <a:prstGeom prst="rect">
              <a:avLst/>
            </a:prstGeom>
            <a:noFill/>
          </p:spPr>
          <p:txBody>
            <a:bodyPr wrap="none" rtlCol="0">
              <a:spAutoFit/>
            </a:bodyPr>
            <a:lstStyle/>
            <a:p>
              <a:r>
                <a:rPr lang="en-US" dirty="0"/>
                <a:t>S = {0,1,2,3,4,5}</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E309BA4-EDA4-AE87-31EB-B0C73A7D0EAE}"/>
                    </a:ext>
                  </a:extLst>
                </p14:cNvPr>
                <p14:cNvContentPartPr/>
                <p14:nvPr/>
              </p14:nvContentPartPr>
              <p14:xfrm>
                <a:off x="5822020" y="3215502"/>
                <a:ext cx="216360" cy="261000"/>
              </p14:xfrm>
            </p:contentPart>
          </mc:Choice>
          <mc:Fallback xmlns="">
            <p:pic>
              <p:nvPicPr>
                <p:cNvPr id="8" name="Ink 7">
                  <a:extLst>
                    <a:ext uri="{FF2B5EF4-FFF2-40B4-BE49-F238E27FC236}">
                      <a16:creationId xmlns:a16="http://schemas.microsoft.com/office/drawing/2014/main" id="{7E309BA4-EDA4-AE87-31EB-B0C73A7D0EAE}"/>
                    </a:ext>
                  </a:extLst>
                </p:cNvPr>
                <p:cNvPicPr/>
                <p:nvPr/>
              </p:nvPicPr>
              <p:blipFill>
                <a:blip r:embed="rId5"/>
                <a:stretch>
                  <a:fillRect/>
                </a:stretch>
              </p:blipFill>
              <p:spPr>
                <a:xfrm>
                  <a:off x="5813020" y="3206502"/>
                  <a:ext cx="234000" cy="278640"/>
                </a:xfrm>
                <a:prstGeom prst="rect">
                  <a:avLst/>
                </a:prstGeom>
              </p:spPr>
            </p:pic>
          </mc:Fallback>
        </mc:AlternateContent>
      </p:grpSp>
    </p:spTree>
    <p:extLst>
      <p:ext uri="{BB962C8B-B14F-4D97-AF65-F5344CB8AC3E}">
        <p14:creationId xmlns:p14="http://schemas.microsoft.com/office/powerpoint/2010/main" val="1105216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Probability Formulas and When they are used</a:t>
            </a:r>
            <a:endParaRPr/>
          </a:p>
        </p:txBody>
      </p:sp>
      <p:sp>
        <p:nvSpPr>
          <p:cNvPr id="177" name="Google Shape;177;p36"/>
          <p:cNvSpPr txBox="1">
            <a:spLocks noGrp="1"/>
          </p:cNvSpPr>
          <p:nvPr>
            <p:ph type="body" idx="1"/>
          </p:nvPr>
        </p:nvSpPr>
        <p:spPr>
          <a:xfrm>
            <a:off x="415600" y="1536632"/>
            <a:ext cx="11360800" cy="5486467"/>
          </a:xfrm>
          <a:prstGeom prst="rect">
            <a:avLst/>
          </a:prstGeom>
        </p:spPr>
        <p:txBody>
          <a:bodyPr spcFirstLastPara="1" vert="horz" wrap="square" lIns="121900" tIns="121900" rIns="121900" bIns="121900" rtlCol="0" anchor="t" anchorCtr="0">
            <a:noAutofit/>
          </a:bodyPr>
          <a:lstStyle/>
          <a:p>
            <a:pPr indent="-423323">
              <a:buSzPts val="1400"/>
            </a:pPr>
            <a:r>
              <a:rPr lang="en-US" sz="1800" b="1" dirty="0"/>
              <a:t>Or </a:t>
            </a:r>
            <a:r>
              <a:rPr lang="en-US" sz="1800" dirty="0"/>
              <a:t>probabilities: P(A or B) = P(A) + P(B) - P(A and B)</a:t>
            </a:r>
          </a:p>
          <a:p>
            <a:pPr indent="-423323">
              <a:buSzPts val="1400"/>
            </a:pPr>
            <a:endParaRPr lang="en-US" sz="1800" dirty="0"/>
          </a:p>
          <a:p>
            <a:pPr indent="-423323">
              <a:buSzPts val="1400"/>
            </a:pPr>
            <a:r>
              <a:rPr lang="en-US" sz="1800" dirty="0"/>
              <a:t>Disjoint Events: Events A and B are disjoint if P(A and B) = 0      and      P(A or B) = P(A) + P(B) </a:t>
            </a:r>
          </a:p>
          <a:p>
            <a:pPr indent="-423323">
              <a:buSzPts val="1400"/>
            </a:pPr>
            <a:endParaRPr lang="en" sz="1800" dirty="0"/>
          </a:p>
          <a:p>
            <a:pPr indent="-423323">
              <a:buSzPts val="1400"/>
            </a:pPr>
            <a:r>
              <a:rPr lang="en" sz="1800" dirty="0"/>
              <a:t>Conditional Probabilities: P(A|B) = P(A and B) / P(B)</a:t>
            </a:r>
          </a:p>
          <a:p>
            <a:pPr marL="186262" indent="0">
              <a:buSzPts val="1400"/>
              <a:buNone/>
            </a:pPr>
            <a:endParaRPr sz="1800" dirty="0"/>
          </a:p>
          <a:p>
            <a:pPr lvl="1">
              <a:spcBef>
                <a:spcPts val="0"/>
              </a:spcBef>
            </a:pPr>
            <a:r>
              <a:rPr lang="en" sz="1800" dirty="0"/>
              <a:t>Look for “clue” words; </a:t>
            </a:r>
            <a:r>
              <a:rPr lang="en" sz="1800" b="1" dirty="0"/>
              <a:t>of, given, among</a:t>
            </a:r>
            <a:endParaRPr sz="1800" b="1" dirty="0"/>
          </a:p>
          <a:p>
            <a:pPr lvl="1">
              <a:spcBef>
                <a:spcPts val="0"/>
              </a:spcBef>
            </a:pPr>
            <a:r>
              <a:rPr lang="en" sz="1800" b="1" dirty="0"/>
              <a:t>Among seniors,...</a:t>
            </a:r>
            <a:endParaRPr sz="1800" b="1" dirty="0"/>
          </a:p>
          <a:p>
            <a:pPr lvl="1">
              <a:spcBef>
                <a:spcPts val="0"/>
              </a:spcBef>
            </a:pPr>
            <a:r>
              <a:rPr lang="en" sz="1800" b="1" dirty="0"/>
              <a:t>… , given you scored a basket.</a:t>
            </a:r>
            <a:endParaRPr sz="1800" b="1" dirty="0"/>
          </a:p>
          <a:p>
            <a:pPr lvl="1">
              <a:spcBef>
                <a:spcPts val="0"/>
              </a:spcBef>
            </a:pPr>
            <a:r>
              <a:rPr lang="en" sz="1800" b="1" dirty="0"/>
              <a:t>Of graduates,...</a:t>
            </a:r>
            <a:endParaRPr sz="1800" b="1" dirty="0"/>
          </a:p>
          <a:p>
            <a:pPr lvl="1">
              <a:spcBef>
                <a:spcPts val="0"/>
              </a:spcBef>
            </a:pPr>
            <a:r>
              <a:rPr lang="en" sz="1800" dirty="0"/>
              <a:t>Looking at a subset of the population.</a:t>
            </a:r>
            <a:endParaRPr sz="1800" dirty="0"/>
          </a:p>
          <a:p>
            <a:pPr indent="-423323">
              <a:spcBef>
                <a:spcPts val="1333"/>
              </a:spcBef>
              <a:buSzPts val="1400"/>
            </a:pPr>
            <a:r>
              <a:rPr lang="en" sz="1800" dirty="0"/>
              <a:t>Independent Events: If Events A and B are independent, then…</a:t>
            </a:r>
          </a:p>
          <a:p>
            <a:pPr indent="-423323">
              <a:spcBef>
                <a:spcPts val="1333"/>
              </a:spcBef>
              <a:buSzPts val="1400"/>
            </a:pPr>
            <a:endParaRPr sz="1800" dirty="0"/>
          </a:p>
          <a:p>
            <a:pPr lvl="1">
              <a:spcBef>
                <a:spcPts val="0"/>
              </a:spcBef>
            </a:pPr>
            <a:r>
              <a:rPr lang="en-US" sz="1800" dirty="0"/>
              <a:t>P(A|B) = P(A)</a:t>
            </a:r>
          </a:p>
          <a:p>
            <a:pPr lvl="1">
              <a:spcBef>
                <a:spcPts val="0"/>
              </a:spcBef>
            </a:pPr>
            <a:r>
              <a:rPr lang="en-US" sz="1800" dirty="0"/>
              <a:t>P(B|A) = P(B)</a:t>
            </a:r>
            <a:endParaRPr lang="en" sz="1800" dirty="0"/>
          </a:p>
          <a:p>
            <a:pPr lvl="1">
              <a:spcBef>
                <a:spcPts val="0"/>
              </a:spcBef>
            </a:pPr>
            <a:r>
              <a:rPr lang="en" sz="1800" dirty="0"/>
              <a:t>So P(A and B) = P(A) * P(B)</a:t>
            </a:r>
          </a:p>
          <a:p>
            <a:pPr lvl="1">
              <a:spcBef>
                <a:spcPts val="0"/>
              </a:spcBef>
            </a:pPr>
            <a:endParaRPr lang="en" sz="1800" dirty="0"/>
          </a:p>
          <a:p>
            <a:r>
              <a:rPr lang="en-US" sz="1800" b="1" dirty="0"/>
              <a:t>Unless you know the two events are independent, do not use P(A and B) = P(A) x P(B) to find P(A and B)</a:t>
            </a:r>
            <a:endParaRPr sz="1800" b="1" dirty="0"/>
          </a:p>
          <a:p>
            <a:pPr marL="0" indent="0">
              <a:spcBef>
                <a:spcPts val="2133"/>
              </a:spcBef>
              <a:spcAft>
                <a:spcPts val="2133"/>
              </a:spcAft>
              <a:buNone/>
            </a:pPr>
            <a:endParaRPr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Disjoint vs. Independent</a:t>
            </a:r>
            <a:endParaRPr/>
          </a:p>
        </p:txBody>
      </p:sp>
      <p:sp>
        <p:nvSpPr>
          <p:cNvPr id="171" name="Google Shape;171;p35"/>
          <p:cNvSpPr txBox="1">
            <a:spLocks noGrp="1"/>
          </p:cNvSpPr>
          <p:nvPr>
            <p:ph type="body" idx="1"/>
          </p:nvPr>
        </p:nvSpPr>
        <p:spPr>
          <a:xfrm>
            <a:off x="415600" y="1536633"/>
            <a:ext cx="11624000" cy="4555200"/>
          </a:xfrm>
          <a:prstGeom prst="rect">
            <a:avLst/>
          </a:prstGeom>
        </p:spPr>
        <p:txBody>
          <a:bodyPr spcFirstLastPara="1" vert="horz" wrap="square" lIns="121900" tIns="121900" rIns="121900" bIns="121900" rtlCol="0" anchor="t" anchorCtr="0">
            <a:noAutofit/>
          </a:bodyPr>
          <a:lstStyle/>
          <a:p>
            <a:r>
              <a:rPr lang="en" sz="2000" dirty="0"/>
              <a:t>A and B are Independent means event A does </a:t>
            </a:r>
            <a:r>
              <a:rPr lang="en" sz="2000" u="sng" dirty="0"/>
              <a:t>not affect/influence</a:t>
            </a:r>
            <a:r>
              <a:rPr lang="en" sz="2000" dirty="0"/>
              <a:t> the chances of event B occurring.</a:t>
            </a:r>
          </a:p>
          <a:p>
            <a:endParaRPr sz="2000" dirty="0"/>
          </a:p>
          <a:p>
            <a:pPr lvl="1">
              <a:spcBef>
                <a:spcPts val="0"/>
              </a:spcBef>
            </a:pPr>
            <a:r>
              <a:rPr lang="en" sz="1800" dirty="0"/>
              <a:t>Independent Example: The probability of rolling a 6 doesn’t influence the probability of drawing a heart from a deck of cards. Unrelated.</a:t>
            </a:r>
          </a:p>
          <a:p>
            <a:pPr lvl="1">
              <a:spcBef>
                <a:spcPts val="0"/>
              </a:spcBef>
            </a:pPr>
            <a:endParaRPr sz="1800" dirty="0"/>
          </a:p>
          <a:p>
            <a:pPr lvl="1">
              <a:spcBef>
                <a:spcPts val="0"/>
              </a:spcBef>
            </a:pPr>
            <a:r>
              <a:rPr lang="en" sz="1800" dirty="0"/>
              <a:t>Not Independent Example: The probability of passing a math quiz influences the probability you pass that math class. Related, harder to pass class if a poor result on the quiz.</a:t>
            </a:r>
            <a:endParaRPr sz="1800" dirty="0"/>
          </a:p>
          <a:p>
            <a:pPr>
              <a:spcBef>
                <a:spcPts val="1333"/>
              </a:spcBef>
            </a:pPr>
            <a:r>
              <a:rPr lang="en" sz="2000" dirty="0"/>
              <a:t>A and B are disjoint if they can’t occur at the same time and hence have a probability of P(A and B) = 0.</a:t>
            </a:r>
          </a:p>
          <a:p>
            <a:pPr>
              <a:spcBef>
                <a:spcPts val="1333"/>
              </a:spcBef>
            </a:pPr>
            <a:endParaRPr sz="2000" dirty="0"/>
          </a:p>
          <a:p>
            <a:pPr lvl="1">
              <a:spcBef>
                <a:spcPts val="0"/>
              </a:spcBef>
            </a:pPr>
            <a:r>
              <a:rPr lang="en" sz="1800" dirty="0"/>
              <a:t>If A and B are </a:t>
            </a:r>
            <a:r>
              <a:rPr lang="en" sz="1800" u="sng" dirty="0"/>
              <a:t>disjoint</a:t>
            </a:r>
            <a:r>
              <a:rPr lang="en" sz="1800" dirty="0"/>
              <a:t>, then they are </a:t>
            </a:r>
            <a:r>
              <a:rPr lang="en" sz="1800" u="sng" dirty="0"/>
              <a:t>not independent</a:t>
            </a:r>
            <a:r>
              <a:rPr lang="en" sz="1800" dirty="0"/>
              <a:t>. (knowing one occurs influences the other, influences it to not occur).</a:t>
            </a:r>
          </a:p>
          <a:p>
            <a:pPr lvl="1">
              <a:spcBef>
                <a:spcPts val="0"/>
              </a:spcBef>
            </a:pPr>
            <a:endParaRPr sz="1800" dirty="0"/>
          </a:p>
          <a:p>
            <a:pPr lvl="1">
              <a:spcBef>
                <a:spcPts val="0"/>
              </a:spcBef>
            </a:pPr>
            <a:r>
              <a:rPr lang="en" sz="1800" dirty="0"/>
              <a:t>If A and B are not independent, it </a:t>
            </a:r>
            <a:r>
              <a:rPr lang="en" sz="1800" b="1" dirty="0"/>
              <a:t>does not mean they are disjoint!</a:t>
            </a:r>
            <a:endParaRPr sz="1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698500" y="169861"/>
            <a:ext cx="10795000" cy="1325563"/>
          </a:xfrm>
        </p:spPr>
        <p:txBody>
          <a:bodyPr>
            <a:normAutofit/>
          </a:bodyPr>
          <a:lstStyle/>
          <a:p>
            <a:r>
              <a:rPr lang="en-US" sz="3200" dirty="0"/>
              <a:t>Contingency Tables and Types of Distributions (and Probabilities)</a:t>
            </a:r>
            <a:endParaRPr lang="en-US" sz="6600" dirty="0"/>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838200" y="1495424"/>
            <a:ext cx="10515600" cy="5362575"/>
          </a:xfrm>
        </p:spPr>
        <p:txBody>
          <a:bodyPr>
            <a:normAutofit fontScale="92500" lnSpcReduction="10000"/>
          </a:bodyPr>
          <a:lstStyle/>
          <a:p>
            <a:r>
              <a:rPr lang="en-US" sz="2000" dirty="0"/>
              <a:t>Continuing with example, we can </a:t>
            </a:r>
            <a:r>
              <a:rPr lang="en-US" sz="2000" u="sng" dirty="0"/>
              <a:t>organize</a:t>
            </a:r>
            <a:r>
              <a:rPr lang="en-US" sz="2000" dirty="0"/>
              <a:t> this data into a </a:t>
            </a:r>
            <a:r>
              <a:rPr lang="en-US" sz="2000" u="sng" dirty="0"/>
              <a:t>contingency table</a:t>
            </a:r>
            <a:r>
              <a:rPr lang="en-US" sz="2000" dirty="0"/>
              <a:t>.</a:t>
            </a:r>
          </a:p>
          <a:p>
            <a:endParaRPr lang="en-US" sz="2000" dirty="0"/>
          </a:p>
          <a:p>
            <a:endParaRPr lang="en-US" sz="2000" dirty="0"/>
          </a:p>
          <a:p>
            <a:endParaRPr lang="en-US" sz="2000" dirty="0"/>
          </a:p>
          <a:p>
            <a:endParaRPr lang="en-US" sz="2000" dirty="0"/>
          </a:p>
          <a:p>
            <a:r>
              <a:rPr lang="en-US" sz="2000" dirty="0"/>
              <a:t>Then use this to help us find probabilities!</a:t>
            </a:r>
          </a:p>
          <a:p>
            <a:r>
              <a:rPr lang="en-US" sz="2000" dirty="0"/>
              <a:t>To help with this, there is terminology for the different parts of the table and their associated probabilities!</a:t>
            </a:r>
          </a:p>
          <a:p>
            <a:endParaRPr lang="en-US" sz="2000" dirty="0"/>
          </a:p>
          <a:p>
            <a:pPr lvl="1"/>
            <a:r>
              <a:rPr lang="en-US" sz="2000" dirty="0">
                <a:solidFill>
                  <a:srgbClr val="00B050"/>
                </a:solidFill>
              </a:rPr>
              <a:t>Marginal Distributions</a:t>
            </a:r>
            <a:r>
              <a:rPr lang="en-US" sz="2000" dirty="0"/>
              <a:t>: Refers to just one “event (variable)”.</a:t>
            </a:r>
          </a:p>
          <a:p>
            <a:pPr lvl="2"/>
            <a:r>
              <a:rPr lang="en-US" sz="1600" dirty="0"/>
              <a:t>Use </a:t>
            </a:r>
            <a:r>
              <a:rPr lang="en-US" sz="1600" u="sng" dirty="0"/>
              <a:t>Column</a:t>
            </a:r>
            <a:r>
              <a:rPr lang="en-US" sz="1600" dirty="0"/>
              <a:t> and </a:t>
            </a:r>
            <a:r>
              <a:rPr lang="en-US" sz="1600" u="sng" dirty="0"/>
              <a:t>Row Totals</a:t>
            </a:r>
            <a:r>
              <a:rPr lang="en-US" sz="1600" dirty="0"/>
              <a:t> to find these.</a:t>
            </a:r>
          </a:p>
          <a:p>
            <a:pPr lvl="1"/>
            <a:r>
              <a:rPr lang="en-US" sz="2000" dirty="0">
                <a:solidFill>
                  <a:srgbClr val="0070C0"/>
                </a:solidFill>
              </a:rPr>
              <a:t>Joint Distributions</a:t>
            </a:r>
            <a:r>
              <a:rPr lang="en-US" sz="2000" dirty="0"/>
              <a:t>: Refer to two (or more) “events (variable)”</a:t>
            </a:r>
          </a:p>
          <a:p>
            <a:pPr lvl="2"/>
            <a:r>
              <a:rPr lang="en-US" sz="1600" dirty="0"/>
              <a:t>Use the numbers in the </a:t>
            </a:r>
            <a:r>
              <a:rPr lang="en-US" sz="1600" u="sng" dirty="0"/>
              <a:t>middle</a:t>
            </a:r>
            <a:r>
              <a:rPr lang="en-US" sz="1600" dirty="0"/>
              <a:t> of the </a:t>
            </a:r>
            <a:r>
              <a:rPr lang="en-US" sz="1600" u="sng" dirty="0"/>
              <a:t>table</a:t>
            </a:r>
            <a:r>
              <a:rPr lang="en-US" sz="1600" dirty="0"/>
              <a:t> to find these.</a:t>
            </a:r>
          </a:p>
          <a:p>
            <a:pPr lvl="2"/>
            <a:endParaRPr lang="en-US" sz="1600" dirty="0">
              <a:solidFill>
                <a:srgbClr val="0070C0"/>
              </a:solidFill>
            </a:endParaRPr>
          </a:p>
          <a:p>
            <a:pPr lvl="1"/>
            <a:r>
              <a:rPr lang="en-US" sz="2000" u="sng" dirty="0"/>
              <a:t>Denominator</a:t>
            </a:r>
            <a:r>
              <a:rPr lang="en-US" sz="2000" dirty="0"/>
              <a:t> for both of these types of probabilities is the </a:t>
            </a:r>
            <a:r>
              <a:rPr lang="en-US" sz="2000" u="sng" dirty="0"/>
              <a:t>Total Sample size</a:t>
            </a:r>
            <a:r>
              <a:rPr lang="en-US" sz="2000" dirty="0"/>
              <a:t>.</a:t>
            </a:r>
          </a:p>
          <a:p>
            <a:pPr lvl="1"/>
            <a:endParaRPr lang="en-US" sz="2000" dirty="0">
              <a:solidFill>
                <a:srgbClr val="0070C0"/>
              </a:solidFill>
            </a:endParaRPr>
          </a:p>
          <a:p>
            <a:pPr lvl="1"/>
            <a:r>
              <a:rPr lang="en-US" sz="2000" dirty="0">
                <a:solidFill>
                  <a:srgbClr val="7030A0"/>
                </a:solidFill>
              </a:rPr>
              <a:t>Conditional Distributions: We will talk about these later.</a:t>
            </a:r>
          </a:p>
          <a:p>
            <a:endParaRPr lang="en-US" sz="1600" dirty="0"/>
          </a:p>
        </p:txBody>
      </p:sp>
      <p:graphicFrame>
        <p:nvGraphicFramePr>
          <p:cNvPr id="10" name="Table 9">
            <a:extLst>
              <a:ext uri="{FF2B5EF4-FFF2-40B4-BE49-F238E27FC236}">
                <a16:creationId xmlns:a16="http://schemas.microsoft.com/office/drawing/2014/main" id="{26FFFA29-D70C-5B4B-9FB5-8FE4D4E00EED}"/>
              </a:ext>
            </a:extLst>
          </p:cNvPr>
          <p:cNvGraphicFramePr>
            <a:graphicFrameLocks noGrp="1"/>
          </p:cNvGraphicFramePr>
          <p:nvPr>
            <p:extLst>
              <p:ext uri="{D42A27DB-BD31-4B8C-83A1-F6EECF244321}">
                <p14:modId xmlns:p14="http://schemas.microsoft.com/office/powerpoint/2010/main" val="1751292830"/>
              </p:ext>
            </p:extLst>
          </p:nvPr>
        </p:nvGraphicFramePr>
        <p:xfrm>
          <a:off x="7658099" y="4521994"/>
          <a:ext cx="3695701" cy="1041400"/>
        </p:xfrm>
        <a:graphic>
          <a:graphicData uri="http://schemas.openxmlformats.org/drawingml/2006/table">
            <a:tbl>
              <a:tblPr/>
              <a:tblGrid>
                <a:gridCol w="608033">
                  <a:extLst>
                    <a:ext uri="{9D8B030D-6E8A-4147-A177-3AD203B41FA5}">
                      <a16:colId xmlns:a16="http://schemas.microsoft.com/office/drawing/2014/main" val="324486634"/>
                    </a:ext>
                  </a:extLst>
                </a:gridCol>
                <a:gridCol w="608033">
                  <a:extLst>
                    <a:ext uri="{9D8B030D-6E8A-4147-A177-3AD203B41FA5}">
                      <a16:colId xmlns:a16="http://schemas.microsoft.com/office/drawing/2014/main" val="1256495282"/>
                    </a:ext>
                  </a:extLst>
                </a:gridCol>
                <a:gridCol w="826545">
                  <a:extLst>
                    <a:ext uri="{9D8B030D-6E8A-4147-A177-3AD203B41FA5}">
                      <a16:colId xmlns:a16="http://schemas.microsoft.com/office/drawing/2014/main" val="3004693902"/>
                    </a:ext>
                  </a:extLst>
                </a:gridCol>
                <a:gridCol w="826545">
                  <a:extLst>
                    <a:ext uri="{9D8B030D-6E8A-4147-A177-3AD203B41FA5}">
                      <a16:colId xmlns:a16="http://schemas.microsoft.com/office/drawing/2014/main" val="1739170938"/>
                    </a:ext>
                  </a:extLst>
                </a:gridCol>
                <a:gridCol w="826545">
                  <a:extLst>
                    <a:ext uri="{9D8B030D-6E8A-4147-A177-3AD203B41FA5}">
                      <a16:colId xmlns:a16="http://schemas.microsoft.com/office/drawing/2014/main" val="3263160940"/>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0234059"/>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70C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70C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70C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6590449"/>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70C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70C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70C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B05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2563535"/>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70C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70C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70C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B05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942059"/>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B05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B05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6560867"/>
                  </a:ext>
                </a:extLst>
              </a:tr>
            </a:tbl>
          </a:graphicData>
        </a:graphic>
      </p:graphicFrame>
      <p:graphicFrame>
        <p:nvGraphicFramePr>
          <p:cNvPr id="12" name="Table 11">
            <a:extLst>
              <a:ext uri="{FF2B5EF4-FFF2-40B4-BE49-F238E27FC236}">
                <a16:creationId xmlns:a16="http://schemas.microsoft.com/office/drawing/2014/main" id="{368CA321-FE8A-7240-9EBE-FD4BAD374E27}"/>
              </a:ext>
            </a:extLst>
          </p:cNvPr>
          <p:cNvGraphicFramePr>
            <a:graphicFrameLocks noGrp="1"/>
          </p:cNvGraphicFramePr>
          <p:nvPr>
            <p:extLst>
              <p:ext uri="{D42A27DB-BD31-4B8C-83A1-F6EECF244321}">
                <p14:modId xmlns:p14="http://schemas.microsoft.com/office/powerpoint/2010/main" val="1194045247"/>
              </p:ext>
            </p:extLst>
          </p:nvPr>
        </p:nvGraphicFramePr>
        <p:xfrm>
          <a:off x="3181349" y="2058591"/>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dirty="0">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spTree>
    <p:extLst>
      <p:ext uri="{BB962C8B-B14F-4D97-AF65-F5344CB8AC3E}">
        <p14:creationId xmlns:p14="http://schemas.microsoft.com/office/powerpoint/2010/main" val="131260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p:txBody>
          <a:bodyPr>
            <a:normAutofit/>
          </a:bodyPr>
          <a:lstStyle/>
          <a:p>
            <a:r>
              <a:rPr lang="en-US" sz="3600" dirty="0"/>
              <a:t>LCQ 1: Contingency Tables</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838200" y="1495424"/>
            <a:ext cx="10515600" cy="5362575"/>
          </a:xfrm>
        </p:spPr>
        <p:txBody>
          <a:bodyPr>
            <a:normAutofit/>
          </a:bodyPr>
          <a:lstStyle/>
          <a:p>
            <a:pPr marL="0" indent="0">
              <a:buNone/>
            </a:pPr>
            <a:r>
              <a:rPr lang="en-US" sz="2000" dirty="0"/>
              <a:t>Answer the following questions using the Contingency Table below:</a:t>
            </a:r>
          </a:p>
          <a:p>
            <a:endParaRPr lang="en-US" sz="2000" dirty="0"/>
          </a:p>
          <a:p>
            <a:endParaRPr lang="en-US" sz="2000" dirty="0"/>
          </a:p>
          <a:p>
            <a:endParaRPr lang="en-US" sz="2000" dirty="0"/>
          </a:p>
          <a:p>
            <a:endParaRPr lang="en-US" sz="2000" dirty="0"/>
          </a:p>
          <a:p>
            <a:pPr marL="0" indent="0">
              <a:buNone/>
            </a:pPr>
            <a:r>
              <a:rPr lang="en-US" sz="1600" dirty="0"/>
              <a:t>a) How many students have good attendance?</a:t>
            </a:r>
          </a:p>
          <a:p>
            <a:pPr marL="0" indent="0">
              <a:buNone/>
            </a:pPr>
            <a:endParaRPr lang="en-US" sz="1600" dirty="0"/>
          </a:p>
          <a:p>
            <a:pPr marL="0" indent="0">
              <a:buNone/>
            </a:pPr>
            <a:r>
              <a:rPr lang="en-US" sz="1600" dirty="0"/>
              <a:t>b) How many students are Art majors?</a:t>
            </a:r>
          </a:p>
          <a:p>
            <a:pPr marL="0" indent="0">
              <a:buNone/>
            </a:pPr>
            <a:endParaRPr lang="en-US" sz="1600" dirty="0"/>
          </a:p>
          <a:p>
            <a:pPr marL="0" indent="0">
              <a:buNone/>
            </a:pPr>
            <a:r>
              <a:rPr lang="en-US" sz="1600" dirty="0"/>
              <a:t>c) What percent of the students are Art majors?</a:t>
            </a:r>
          </a:p>
          <a:p>
            <a:pPr marL="0" indent="0">
              <a:buNone/>
            </a:pPr>
            <a:endParaRPr lang="en-US" sz="1600" dirty="0"/>
          </a:p>
          <a:p>
            <a:pPr marL="0" indent="0">
              <a:buNone/>
            </a:pPr>
            <a:r>
              <a:rPr lang="en-US" sz="1600" dirty="0"/>
              <a:t>d) How many students are Statistics majors AND have Perfect attendance?</a:t>
            </a:r>
          </a:p>
          <a:p>
            <a:pPr marL="342900" indent="-342900">
              <a:buAutoNum type="alphaLcParenR"/>
            </a:pPr>
            <a:endParaRPr lang="en-US" sz="1600" dirty="0"/>
          </a:p>
          <a:p>
            <a:pPr marL="0" indent="0">
              <a:buNone/>
            </a:pPr>
            <a:endParaRPr lang="en-US" sz="1600" dirty="0"/>
          </a:p>
          <a:p>
            <a:pPr marL="342900" indent="-342900">
              <a:buAutoNum type="alphaLcParenR"/>
            </a:pPr>
            <a:endParaRPr lang="en-US" sz="1600" dirty="0"/>
          </a:p>
          <a:p>
            <a:pPr marL="0" indent="0">
              <a:buNone/>
            </a:pPr>
            <a:endParaRPr lang="en-US" sz="1600" dirty="0"/>
          </a:p>
        </p:txBody>
      </p:sp>
      <p:graphicFrame>
        <p:nvGraphicFramePr>
          <p:cNvPr id="6" name="Table 5">
            <a:extLst>
              <a:ext uri="{FF2B5EF4-FFF2-40B4-BE49-F238E27FC236}">
                <a16:creationId xmlns:a16="http://schemas.microsoft.com/office/drawing/2014/main" id="{65BF0BED-6DE4-B648-A3F5-AB6820A81FD7}"/>
              </a:ext>
            </a:extLst>
          </p:cNvPr>
          <p:cNvGraphicFramePr>
            <a:graphicFrameLocks noGrp="1"/>
          </p:cNvGraphicFramePr>
          <p:nvPr/>
        </p:nvGraphicFramePr>
        <p:xfrm>
          <a:off x="3181349" y="2058591"/>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spTree>
    <p:extLst>
      <p:ext uri="{BB962C8B-B14F-4D97-AF65-F5344CB8AC3E}">
        <p14:creationId xmlns:p14="http://schemas.microsoft.com/office/powerpoint/2010/main" val="102188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564685" y="-23520"/>
            <a:ext cx="10515600" cy="1325563"/>
          </a:xfrm>
        </p:spPr>
        <p:txBody>
          <a:bodyPr>
            <a:normAutofit/>
          </a:bodyPr>
          <a:lstStyle/>
          <a:p>
            <a:r>
              <a:rPr lang="en-US" sz="3600" dirty="0"/>
              <a:t>LCQ 1: Contingency Tables</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370869" y="1007979"/>
            <a:ext cx="6449291" cy="5362575"/>
          </a:xfrm>
        </p:spPr>
        <p:txBody>
          <a:bodyPr>
            <a:noAutofit/>
          </a:bodyPr>
          <a:lstStyle/>
          <a:p>
            <a:pPr marL="0" indent="0">
              <a:buNone/>
            </a:pPr>
            <a:r>
              <a:rPr lang="en-US" sz="1100" dirty="0"/>
              <a:t>a) How many students have good attendance?</a:t>
            </a:r>
          </a:p>
          <a:p>
            <a:pPr marL="0" indent="0">
              <a:buNone/>
            </a:pPr>
            <a:r>
              <a:rPr lang="en-US" sz="1100" i="1" dirty="0">
                <a:solidFill>
                  <a:srgbClr val="FF0000"/>
                </a:solidFill>
              </a:rPr>
              <a:t>Number Good = 140 = 20 + 50 + 70</a:t>
            </a:r>
          </a:p>
          <a:p>
            <a:pPr marL="0" indent="0">
              <a:buNone/>
            </a:pPr>
            <a:r>
              <a:rPr lang="en-US" sz="1100" i="1" dirty="0">
                <a:solidFill>
                  <a:srgbClr val="7030A0"/>
                </a:solidFill>
              </a:rPr>
              <a:t>Marginal distribution, only one variable</a:t>
            </a:r>
            <a:endParaRPr lang="en-US" sz="1100" i="1" dirty="0">
              <a:solidFill>
                <a:srgbClr val="FF0000"/>
              </a:solidFill>
            </a:endParaRPr>
          </a:p>
          <a:p>
            <a:r>
              <a:rPr lang="en-US" sz="1100" i="1" dirty="0">
                <a:solidFill>
                  <a:srgbClr val="7030A0"/>
                </a:solidFill>
              </a:rPr>
              <a:t>Row total or add up all cells in the row</a:t>
            </a:r>
          </a:p>
          <a:p>
            <a:pPr marL="0" indent="0">
              <a:buNone/>
            </a:pPr>
            <a:endParaRPr lang="en-US" sz="1100" i="1" dirty="0">
              <a:solidFill>
                <a:srgbClr val="FF0000"/>
              </a:solidFill>
            </a:endParaRPr>
          </a:p>
          <a:p>
            <a:pPr marL="0" indent="0">
              <a:buNone/>
            </a:pPr>
            <a:r>
              <a:rPr lang="en-US" sz="1100" dirty="0"/>
              <a:t>b) How many students are Art majors?</a:t>
            </a:r>
          </a:p>
          <a:p>
            <a:pPr marL="0" indent="0">
              <a:buNone/>
            </a:pPr>
            <a:r>
              <a:rPr lang="en-US" sz="1100" i="1" dirty="0">
                <a:solidFill>
                  <a:srgbClr val="FF0000"/>
                </a:solidFill>
              </a:rPr>
              <a:t>Number Art = 105 = 40 + 50 + 15</a:t>
            </a:r>
          </a:p>
          <a:p>
            <a:pPr marL="0" indent="0">
              <a:buNone/>
            </a:pPr>
            <a:r>
              <a:rPr lang="en-US" sz="1100" i="1" dirty="0">
                <a:solidFill>
                  <a:srgbClr val="7030A0"/>
                </a:solidFill>
              </a:rPr>
              <a:t>Marginal distribution, only one variable</a:t>
            </a:r>
            <a:endParaRPr lang="en-US" sz="1100" i="1" dirty="0">
              <a:solidFill>
                <a:srgbClr val="FF0000"/>
              </a:solidFill>
            </a:endParaRPr>
          </a:p>
          <a:p>
            <a:r>
              <a:rPr lang="en-US" sz="1100" i="1" dirty="0">
                <a:solidFill>
                  <a:srgbClr val="7030A0"/>
                </a:solidFill>
              </a:rPr>
              <a:t>Column total or add up all cells in the column</a:t>
            </a:r>
          </a:p>
          <a:p>
            <a:pPr marL="0" indent="0">
              <a:buNone/>
            </a:pPr>
            <a:endParaRPr lang="en-US" sz="1100" i="1" dirty="0">
              <a:solidFill>
                <a:srgbClr val="FF0000"/>
              </a:solidFill>
            </a:endParaRPr>
          </a:p>
          <a:p>
            <a:pPr marL="0" indent="0">
              <a:buNone/>
            </a:pPr>
            <a:r>
              <a:rPr lang="en-US" sz="1100" dirty="0"/>
              <a:t>c) What percent of the students are Art majors?</a:t>
            </a:r>
          </a:p>
          <a:p>
            <a:pPr marL="0" indent="0">
              <a:buNone/>
            </a:pPr>
            <a:r>
              <a:rPr lang="en-US" sz="1100" i="1" dirty="0">
                <a:solidFill>
                  <a:srgbClr val="FF0000"/>
                </a:solidFill>
              </a:rPr>
              <a:t>P(Art) = 105 / 435 = 0.24, 24%</a:t>
            </a:r>
          </a:p>
          <a:p>
            <a:pPr marL="0" indent="0">
              <a:buNone/>
            </a:pPr>
            <a:r>
              <a:rPr lang="en-US" sz="1100" i="1" dirty="0">
                <a:solidFill>
                  <a:srgbClr val="7030A0"/>
                </a:solidFill>
                <a:sym typeface="Wingdings" pitchFamily="2" charset="2"/>
              </a:rPr>
              <a:t>Still only one variable, Marginal probability =  column total / total sample size</a:t>
            </a:r>
          </a:p>
          <a:p>
            <a:r>
              <a:rPr lang="en-US" sz="1100" i="1" dirty="0">
                <a:solidFill>
                  <a:srgbClr val="7030A0"/>
                </a:solidFill>
              </a:rPr>
              <a:t>We convert this from a number (count) to a probability with the division by total total</a:t>
            </a:r>
          </a:p>
          <a:p>
            <a:r>
              <a:rPr lang="en-US" sz="1100" i="1" dirty="0">
                <a:solidFill>
                  <a:srgbClr val="00B050"/>
                </a:solidFill>
              </a:rPr>
              <a:t>Can think of probabilities ass number of successes / total</a:t>
            </a:r>
          </a:p>
          <a:p>
            <a:pPr lvl="1"/>
            <a:r>
              <a:rPr lang="en-US" sz="1100" i="1" dirty="0">
                <a:solidFill>
                  <a:srgbClr val="00B050"/>
                </a:solidFill>
              </a:rPr>
              <a:t>In this example, Art = Success</a:t>
            </a:r>
          </a:p>
          <a:p>
            <a:pPr marL="0" indent="0">
              <a:buNone/>
            </a:pPr>
            <a:endParaRPr lang="en-US" sz="1100" dirty="0"/>
          </a:p>
          <a:p>
            <a:pPr marL="0" indent="0">
              <a:buNone/>
            </a:pPr>
            <a:r>
              <a:rPr lang="en-US" sz="1100" dirty="0"/>
              <a:t>d) How many students are Statistics majors AND have Perfect attendance?</a:t>
            </a:r>
          </a:p>
          <a:p>
            <a:pPr marL="0" indent="0">
              <a:buNone/>
            </a:pPr>
            <a:r>
              <a:rPr lang="en-US" sz="1100" dirty="0">
                <a:solidFill>
                  <a:srgbClr val="FF0000"/>
                </a:solidFill>
              </a:rPr>
              <a:t>Number Stats AND Perfect = 100</a:t>
            </a:r>
          </a:p>
          <a:p>
            <a:pPr marL="0" indent="0">
              <a:buNone/>
            </a:pPr>
            <a:r>
              <a:rPr lang="en-US" sz="1100" dirty="0">
                <a:solidFill>
                  <a:srgbClr val="7030A0"/>
                </a:solidFill>
              </a:rPr>
              <a:t>Joint distribution,</a:t>
            </a:r>
          </a:p>
          <a:p>
            <a:r>
              <a:rPr lang="en-US" sz="1100" dirty="0">
                <a:solidFill>
                  <a:srgbClr val="7030A0"/>
                </a:solidFill>
              </a:rPr>
              <a:t>Two variables, looking at middle numbers (the intersection)</a:t>
            </a:r>
          </a:p>
        </p:txBody>
      </p:sp>
      <p:graphicFrame>
        <p:nvGraphicFramePr>
          <p:cNvPr id="6" name="Table 5">
            <a:extLst>
              <a:ext uri="{FF2B5EF4-FFF2-40B4-BE49-F238E27FC236}">
                <a16:creationId xmlns:a16="http://schemas.microsoft.com/office/drawing/2014/main" id="{65BF0BED-6DE4-B648-A3F5-AB6820A81FD7}"/>
              </a:ext>
            </a:extLst>
          </p:cNvPr>
          <p:cNvGraphicFramePr>
            <a:graphicFrameLocks noGrp="1"/>
          </p:cNvGraphicFramePr>
          <p:nvPr>
            <p:extLst>
              <p:ext uri="{D42A27DB-BD31-4B8C-83A1-F6EECF244321}">
                <p14:modId xmlns:p14="http://schemas.microsoft.com/office/powerpoint/2010/main" val="2939385211"/>
              </p:ext>
            </p:extLst>
          </p:nvPr>
        </p:nvGraphicFramePr>
        <p:xfrm>
          <a:off x="5793654" y="1292142"/>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39" name="Table 38">
            <a:extLst>
              <a:ext uri="{FF2B5EF4-FFF2-40B4-BE49-F238E27FC236}">
                <a16:creationId xmlns:a16="http://schemas.microsoft.com/office/drawing/2014/main" id="{738BE35B-BABC-0D0C-44A9-8D2AF8592164}"/>
              </a:ext>
            </a:extLst>
          </p:cNvPr>
          <p:cNvGraphicFramePr>
            <a:graphicFrameLocks noGrp="1"/>
          </p:cNvGraphicFramePr>
          <p:nvPr>
            <p:extLst>
              <p:ext uri="{D42A27DB-BD31-4B8C-83A1-F6EECF244321}">
                <p14:modId xmlns:p14="http://schemas.microsoft.com/office/powerpoint/2010/main" val="625854771"/>
              </p:ext>
            </p:extLst>
          </p:nvPr>
        </p:nvGraphicFramePr>
        <p:xfrm>
          <a:off x="5793652" y="2532124"/>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b)</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40" name="Table 39">
            <a:extLst>
              <a:ext uri="{FF2B5EF4-FFF2-40B4-BE49-F238E27FC236}">
                <a16:creationId xmlns:a16="http://schemas.microsoft.com/office/drawing/2014/main" id="{8767CAE6-C71C-5176-8114-59FC47280182}"/>
              </a:ext>
            </a:extLst>
          </p:cNvPr>
          <p:cNvGraphicFramePr>
            <a:graphicFrameLocks noGrp="1"/>
          </p:cNvGraphicFramePr>
          <p:nvPr>
            <p:extLst>
              <p:ext uri="{D42A27DB-BD31-4B8C-83A1-F6EECF244321}">
                <p14:modId xmlns:p14="http://schemas.microsoft.com/office/powerpoint/2010/main" val="3089136802"/>
              </p:ext>
            </p:extLst>
          </p:nvPr>
        </p:nvGraphicFramePr>
        <p:xfrm>
          <a:off x="5793653" y="3772106"/>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c)</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44" name="Table 43">
            <a:extLst>
              <a:ext uri="{FF2B5EF4-FFF2-40B4-BE49-F238E27FC236}">
                <a16:creationId xmlns:a16="http://schemas.microsoft.com/office/drawing/2014/main" id="{00F265A7-F60B-7D04-4647-6AFE6A774CDE}"/>
              </a:ext>
            </a:extLst>
          </p:cNvPr>
          <p:cNvGraphicFramePr>
            <a:graphicFrameLocks noGrp="1"/>
          </p:cNvGraphicFramePr>
          <p:nvPr>
            <p:extLst>
              <p:ext uri="{D42A27DB-BD31-4B8C-83A1-F6EECF244321}">
                <p14:modId xmlns:p14="http://schemas.microsoft.com/office/powerpoint/2010/main" val="1284737463"/>
              </p:ext>
            </p:extLst>
          </p:nvPr>
        </p:nvGraphicFramePr>
        <p:xfrm>
          <a:off x="5793654" y="5160154"/>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sp>
        <p:nvSpPr>
          <p:cNvPr id="5" name="Rounded Rectangle 4">
            <a:extLst>
              <a:ext uri="{FF2B5EF4-FFF2-40B4-BE49-F238E27FC236}">
                <a16:creationId xmlns:a16="http://schemas.microsoft.com/office/drawing/2014/main" id="{2BE4ECBB-5A63-2272-2C24-5B269AA1724F}"/>
              </a:ext>
            </a:extLst>
          </p:cNvPr>
          <p:cNvSpPr/>
          <p:nvPr/>
        </p:nvSpPr>
        <p:spPr>
          <a:xfrm>
            <a:off x="5793652" y="1733898"/>
            <a:ext cx="3695701"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A9486729-9003-3798-BC17-557A379B0C39}"/>
              </a:ext>
            </a:extLst>
          </p:cNvPr>
          <p:cNvSpPr/>
          <p:nvPr/>
        </p:nvSpPr>
        <p:spPr>
          <a:xfrm>
            <a:off x="7192962" y="2580254"/>
            <a:ext cx="429382" cy="9932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BA2119F8-BCEB-E200-6F4F-9BB735FAEE58}"/>
              </a:ext>
            </a:extLst>
          </p:cNvPr>
          <p:cNvSpPr/>
          <p:nvPr/>
        </p:nvSpPr>
        <p:spPr>
          <a:xfrm>
            <a:off x="7248381" y="3772105"/>
            <a:ext cx="373963" cy="1041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B53B34B4-37B2-9B52-B3F6-74D00407C42A}"/>
              </a:ext>
            </a:extLst>
          </p:cNvPr>
          <p:cNvSpPr/>
          <p:nvPr/>
        </p:nvSpPr>
        <p:spPr>
          <a:xfrm>
            <a:off x="8890090" y="4637916"/>
            <a:ext cx="373963" cy="14998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B7E2645C-98D6-DAF3-516D-3B43E9D643CC}"/>
              </a:ext>
            </a:extLst>
          </p:cNvPr>
          <p:cNvSpPr/>
          <p:nvPr/>
        </p:nvSpPr>
        <p:spPr>
          <a:xfrm>
            <a:off x="6514090" y="5160438"/>
            <a:ext cx="373963" cy="1041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FFBC969B-511E-125A-4275-AC227B48EF89}"/>
              </a:ext>
            </a:extLst>
          </p:cNvPr>
          <p:cNvSpPr/>
          <p:nvPr/>
        </p:nvSpPr>
        <p:spPr>
          <a:xfrm>
            <a:off x="5793652" y="5391498"/>
            <a:ext cx="3695701"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742F317-7732-2A99-9ADA-E56B557B6FFB}"/>
              </a:ext>
            </a:extLst>
          </p:cNvPr>
          <p:cNvGrpSpPr/>
          <p:nvPr/>
        </p:nvGrpSpPr>
        <p:grpSpPr>
          <a:xfrm>
            <a:off x="10018115" y="2653199"/>
            <a:ext cx="1525209" cy="1551601"/>
            <a:chOff x="3299636" y="1781977"/>
            <a:chExt cx="1525209" cy="1551601"/>
          </a:xfrm>
        </p:grpSpPr>
        <p:sp>
          <p:nvSpPr>
            <p:cNvPr id="8" name="Oval 7">
              <a:extLst>
                <a:ext uri="{FF2B5EF4-FFF2-40B4-BE49-F238E27FC236}">
                  <a16:creationId xmlns:a16="http://schemas.microsoft.com/office/drawing/2014/main" id="{71B7BE51-6AAD-FB04-8EEE-D9E135D8E708}"/>
                </a:ext>
              </a:extLst>
            </p:cNvPr>
            <p:cNvSpPr/>
            <p:nvPr/>
          </p:nvSpPr>
          <p:spPr>
            <a:xfrm>
              <a:off x="3352801" y="2008015"/>
              <a:ext cx="1472044" cy="1325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68E3B50D-6D42-6C24-7E84-0A8441099EED}"/>
                </a:ext>
              </a:extLst>
            </p:cNvPr>
            <p:cNvSpPr/>
            <p:nvPr/>
          </p:nvSpPr>
          <p:spPr>
            <a:xfrm>
              <a:off x="3702799" y="2326691"/>
              <a:ext cx="761747" cy="710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906EF2A-EF5C-7EDC-0DC7-71A2576138A0}"/>
                </a:ext>
              </a:extLst>
            </p:cNvPr>
            <p:cNvSpPr txBox="1"/>
            <p:nvPr/>
          </p:nvSpPr>
          <p:spPr>
            <a:xfrm>
              <a:off x="3720371" y="2543444"/>
              <a:ext cx="761747" cy="276999"/>
            </a:xfrm>
            <a:prstGeom prst="rect">
              <a:avLst/>
            </a:prstGeom>
            <a:noFill/>
          </p:spPr>
          <p:txBody>
            <a:bodyPr wrap="none" rtlCol="0">
              <a:spAutoFit/>
            </a:bodyPr>
            <a:lstStyle/>
            <a:p>
              <a:r>
                <a:rPr lang="en-US" sz="1200" dirty="0">
                  <a:solidFill>
                    <a:srgbClr val="FF0000"/>
                  </a:solidFill>
                </a:rPr>
                <a:t>Art = 105</a:t>
              </a:r>
            </a:p>
          </p:txBody>
        </p:sp>
        <p:sp>
          <p:nvSpPr>
            <p:cNvPr id="15" name="TextBox 14">
              <a:extLst>
                <a:ext uri="{FF2B5EF4-FFF2-40B4-BE49-F238E27FC236}">
                  <a16:creationId xmlns:a16="http://schemas.microsoft.com/office/drawing/2014/main" id="{76E12B2B-C1E9-C267-0FB8-81E0DE2772F1}"/>
                </a:ext>
              </a:extLst>
            </p:cNvPr>
            <p:cNvSpPr txBox="1"/>
            <p:nvPr/>
          </p:nvSpPr>
          <p:spPr>
            <a:xfrm>
              <a:off x="3299636" y="1781977"/>
              <a:ext cx="1523622" cy="276999"/>
            </a:xfrm>
            <a:prstGeom prst="rect">
              <a:avLst/>
            </a:prstGeom>
            <a:noFill/>
          </p:spPr>
          <p:txBody>
            <a:bodyPr wrap="none" rtlCol="0">
              <a:spAutoFit/>
            </a:bodyPr>
            <a:lstStyle/>
            <a:p>
              <a:r>
                <a:rPr lang="en-US" sz="1200" dirty="0">
                  <a:solidFill>
                    <a:srgbClr val="0070C0"/>
                  </a:solidFill>
                </a:rPr>
                <a:t>Total, everyone = 435</a:t>
              </a:r>
            </a:p>
          </p:txBody>
        </p:sp>
      </p:grpSp>
      <p:grpSp>
        <p:nvGrpSpPr>
          <p:cNvPr id="60" name="Group 59">
            <a:extLst>
              <a:ext uri="{FF2B5EF4-FFF2-40B4-BE49-F238E27FC236}">
                <a16:creationId xmlns:a16="http://schemas.microsoft.com/office/drawing/2014/main" id="{56349012-2895-515D-FA55-04D14082F376}"/>
              </a:ext>
            </a:extLst>
          </p:cNvPr>
          <p:cNvGrpSpPr/>
          <p:nvPr/>
        </p:nvGrpSpPr>
        <p:grpSpPr>
          <a:xfrm>
            <a:off x="10018115" y="5079757"/>
            <a:ext cx="1525209" cy="1551601"/>
            <a:chOff x="4297276" y="1460862"/>
            <a:chExt cx="1525209" cy="1551601"/>
          </a:xfrm>
        </p:grpSpPr>
        <p:grpSp>
          <p:nvGrpSpPr>
            <p:cNvPr id="61" name="Group 60">
              <a:extLst>
                <a:ext uri="{FF2B5EF4-FFF2-40B4-BE49-F238E27FC236}">
                  <a16:creationId xmlns:a16="http://schemas.microsoft.com/office/drawing/2014/main" id="{A34C6726-9865-9760-DD93-E241C1ADA3EC}"/>
                </a:ext>
              </a:extLst>
            </p:cNvPr>
            <p:cNvGrpSpPr/>
            <p:nvPr/>
          </p:nvGrpSpPr>
          <p:grpSpPr>
            <a:xfrm>
              <a:off x="4297276" y="1460862"/>
              <a:ext cx="1525209" cy="1551601"/>
              <a:chOff x="3299636" y="1781977"/>
              <a:chExt cx="1525209" cy="1551601"/>
            </a:xfrm>
          </p:grpSpPr>
          <p:sp>
            <p:nvSpPr>
              <p:cNvPr id="65" name="Oval 64">
                <a:extLst>
                  <a:ext uri="{FF2B5EF4-FFF2-40B4-BE49-F238E27FC236}">
                    <a16:creationId xmlns:a16="http://schemas.microsoft.com/office/drawing/2014/main" id="{93C1C75D-0C97-76EA-3D72-1607B9902FFC}"/>
                  </a:ext>
                </a:extLst>
              </p:cNvPr>
              <p:cNvSpPr/>
              <p:nvPr/>
            </p:nvSpPr>
            <p:spPr>
              <a:xfrm>
                <a:off x="3352801" y="2008015"/>
                <a:ext cx="1472044" cy="1325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A25E821D-8329-2567-BD80-8BCEC37D015C}"/>
                  </a:ext>
                </a:extLst>
              </p:cNvPr>
              <p:cNvSpPr/>
              <p:nvPr/>
            </p:nvSpPr>
            <p:spPr>
              <a:xfrm>
                <a:off x="3510862" y="2443833"/>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8FCAB229-8D6B-FCDA-91A3-AA2B643F5CF4}"/>
                  </a:ext>
                </a:extLst>
              </p:cNvPr>
              <p:cNvSpPr txBox="1"/>
              <p:nvPr/>
            </p:nvSpPr>
            <p:spPr>
              <a:xfrm>
                <a:off x="3529770" y="2236693"/>
                <a:ext cx="489173" cy="276999"/>
              </a:xfrm>
              <a:prstGeom prst="rect">
                <a:avLst/>
              </a:prstGeom>
              <a:noFill/>
            </p:spPr>
            <p:txBody>
              <a:bodyPr wrap="none" rtlCol="0">
                <a:spAutoFit/>
              </a:bodyPr>
              <a:lstStyle/>
              <a:p>
                <a:r>
                  <a:rPr lang="en-US" sz="1200" dirty="0">
                    <a:solidFill>
                      <a:srgbClr val="FF0000"/>
                    </a:solidFill>
                  </a:rPr>
                  <a:t>Stats</a:t>
                </a:r>
              </a:p>
            </p:txBody>
          </p:sp>
          <p:sp>
            <p:nvSpPr>
              <p:cNvPr id="68" name="TextBox 67">
                <a:extLst>
                  <a:ext uri="{FF2B5EF4-FFF2-40B4-BE49-F238E27FC236}">
                    <a16:creationId xmlns:a16="http://schemas.microsoft.com/office/drawing/2014/main" id="{C71118F4-8107-E93C-9353-33D23CBBB999}"/>
                  </a:ext>
                </a:extLst>
              </p:cNvPr>
              <p:cNvSpPr txBox="1"/>
              <p:nvPr/>
            </p:nvSpPr>
            <p:spPr>
              <a:xfrm>
                <a:off x="3299636" y="1781977"/>
                <a:ext cx="1523622" cy="276999"/>
              </a:xfrm>
              <a:prstGeom prst="rect">
                <a:avLst/>
              </a:prstGeom>
              <a:noFill/>
            </p:spPr>
            <p:txBody>
              <a:bodyPr wrap="none" rtlCol="0">
                <a:spAutoFit/>
              </a:bodyPr>
              <a:lstStyle/>
              <a:p>
                <a:r>
                  <a:rPr lang="en-US" sz="1200" dirty="0">
                    <a:solidFill>
                      <a:srgbClr val="0070C0"/>
                    </a:solidFill>
                  </a:rPr>
                  <a:t>Total, everyone = 435</a:t>
                </a:r>
              </a:p>
            </p:txBody>
          </p:sp>
        </p:grpSp>
        <p:sp>
          <p:nvSpPr>
            <p:cNvPr id="62" name="Oval 61">
              <a:extLst>
                <a:ext uri="{FF2B5EF4-FFF2-40B4-BE49-F238E27FC236}">
                  <a16:creationId xmlns:a16="http://schemas.microsoft.com/office/drawing/2014/main" id="{FF8F0A2A-B952-3A2B-2A35-51BA22DBE8FB}"/>
                </a:ext>
              </a:extLst>
            </p:cNvPr>
            <p:cNvSpPr/>
            <p:nvPr/>
          </p:nvSpPr>
          <p:spPr>
            <a:xfrm>
              <a:off x="4763629" y="2133999"/>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46F4165D-03B6-9631-87CC-C9A24EEA16C0}"/>
                </a:ext>
              </a:extLst>
            </p:cNvPr>
            <p:cNvSpPr txBox="1"/>
            <p:nvPr/>
          </p:nvSpPr>
          <p:spPr>
            <a:xfrm>
              <a:off x="4915411" y="1921218"/>
              <a:ext cx="628185" cy="276999"/>
            </a:xfrm>
            <a:prstGeom prst="rect">
              <a:avLst/>
            </a:prstGeom>
            <a:noFill/>
          </p:spPr>
          <p:txBody>
            <a:bodyPr wrap="none" rtlCol="0">
              <a:spAutoFit/>
            </a:bodyPr>
            <a:lstStyle/>
            <a:p>
              <a:r>
                <a:rPr lang="en-US" sz="1200" dirty="0">
                  <a:solidFill>
                    <a:srgbClr val="FF0000"/>
                  </a:solidFill>
                </a:rPr>
                <a:t>Perfect</a:t>
              </a:r>
            </a:p>
          </p:txBody>
        </p:sp>
        <p:sp>
          <p:nvSpPr>
            <p:cNvPr id="64" name="TextBox 63">
              <a:extLst>
                <a:ext uri="{FF2B5EF4-FFF2-40B4-BE49-F238E27FC236}">
                  <a16:creationId xmlns:a16="http://schemas.microsoft.com/office/drawing/2014/main" id="{872ACE5E-D6AB-DA64-917C-2451E1B0075E}"/>
                </a:ext>
              </a:extLst>
            </p:cNvPr>
            <p:cNvSpPr txBox="1"/>
            <p:nvPr/>
          </p:nvSpPr>
          <p:spPr>
            <a:xfrm>
              <a:off x="4707559" y="2293448"/>
              <a:ext cx="420308" cy="276999"/>
            </a:xfrm>
            <a:prstGeom prst="rect">
              <a:avLst/>
            </a:prstGeom>
            <a:noFill/>
          </p:spPr>
          <p:txBody>
            <a:bodyPr wrap="none" rtlCol="0">
              <a:spAutoFit/>
            </a:bodyPr>
            <a:lstStyle/>
            <a:p>
              <a:r>
                <a:rPr lang="en-US" sz="1200" dirty="0">
                  <a:solidFill>
                    <a:srgbClr val="FF0000"/>
                  </a:solidFill>
                </a:rPr>
                <a:t>100</a:t>
              </a:r>
            </a:p>
          </p:txBody>
        </p:sp>
      </p:grpSp>
      <p:grpSp>
        <p:nvGrpSpPr>
          <p:cNvPr id="69" name="Group 68">
            <a:extLst>
              <a:ext uri="{FF2B5EF4-FFF2-40B4-BE49-F238E27FC236}">
                <a16:creationId xmlns:a16="http://schemas.microsoft.com/office/drawing/2014/main" id="{F9DB4008-8665-713A-A9B5-D23CE6EE6219}"/>
              </a:ext>
            </a:extLst>
          </p:cNvPr>
          <p:cNvGrpSpPr/>
          <p:nvPr/>
        </p:nvGrpSpPr>
        <p:grpSpPr>
          <a:xfrm>
            <a:off x="10018115" y="918241"/>
            <a:ext cx="1525209" cy="1551601"/>
            <a:chOff x="3299636" y="1781977"/>
            <a:chExt cx="1525209" cy="1551601"/>
          </a:xfrm>
        </p:grpSpPr>
        <p:sp>
          <p:nvSpPr>
            <p:cNvPr id="70" name="Oval 69">
              <a:extLst>
                <a:ext uri="{FF2B5EF4-FFF2-40B4-BE49-F238E27FC236}">
                  <a16:creationId xmlns:a16="http://schemas.microsoft.com/office/drawing/2014/main" id="{A197D8B4-B503-4D14-EF4E-89FCAB747494}"/>
                </a:ext>
              </a:extLst>
            </p:cNvPr>
            <p:cNvSpPr/>
            <p:nvPr/>
          </p:nvSpPr>
          <p:spPr>
            <a:xfrm>
              <a:off x="3352801" y="2008015"/>
              <a:ext cx="1472044" cy="1325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83475CE8-1DD7-643F-A0CD-4D8877130686}"/>
                </a:ext>
              </a:extLst>
            </p:cNvPr>
            <p:cNvSpPr/>
            <p:nvPr/>
          </p:nvSpPr>
          <p:spPr>
            <a:xfrm>
              <a:off x="3702799" y="2326691"/>
              <a:ext cx="761747" cy="710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E23C4CC2-23B8-AF8F-752C-6972744DBF5E}"/>
                </a:ext>
              </a:extLst>
            </p:cNvPr>
            <p:cNvSpPr txBox="1"/>
            <p:nvPr/>
          </p:nvSpPr>
          <p:spPr>
            <a:xfrm>
              <a:off x="3628081" y="2543444"/>
              <a:ext cx="909223" cy="276999"/>
            </a:xfrm>
            <a:prstGeom prst="rect">
              <a:avLst/>
            </a:prstGeom>
            <a:noFill/>
          </p:spPr>
          <p:txBody>
            <a:bodyPr wrap="none" rtlCol="0">
              <a:spAutoFit/>
            </a:bodyPr>
            <a:lstStyle/>
            <a:p>
              <a:r>
                <a:rPr lang="en-US" sz="1200" dirty="0">
                  <a:solidFill>
                    <a:srgbClr val="FF0000"/>
                  </a:solidFill>
                </a:rPr>
                <a:t>Good = 140</a:t>
              </a:r>
            </a:p>
          </p:txBody>
        </p:sp>
        <p:sp>
          <p:nvSpPr>
            <p:cNvPr id="73" name="TextBox 72">
              <a:extLst>
                <a:ext uri="{FF2B5EF4-FFF2-40B4-BE49-F238E27FC236}">
                  <a16:creationId xmlns:a16="http://schemas.microsoft.com/office/drawing/2014/main" id="{138FFFFD-4903-7483-69A6-83B192D55CB4}"/>
                </a:ext>
              </a:extLst>
            </p:cNvPr>
            <p:cNvSpPr txBox="1"/>
            <p:nvPr/>
          </p:nvSpPr>
          <p:spPr>
            <a:xfrm>
              <a:off x="3299636" y="1781977"/>
              <a:ext cx="1523622" cy="276999"/>
            </a:xfrm>
            <a:prstGeom prst="rect">
              <a:avLst/>
            </a:prstGeom>
            <a:noFill/>
          </p:spPr>
          <p:txBody>
            <a:bodyPr wrap="none" rtlCol="0">
              <a:spAutoFit/>
            </a:bodyPr>
            <a:lstStyle/>
            <a:p>
              <a:r>
                <a:rPr lang="en-US" sz="1200" dirty="0">
                  <a:solidFill>
                    <a:srgbClr val="0070C0"/>
                  </a:solidFill>
                </a:rPr>
                <a:t>Total, everyone = 435</a:t>
              </a:r>
            </a:p>
          </p:txBody>
        </p:sp>
      </p:grpSp>
    </p:spTree>
    <p:extLst>
      <p:ext uri="{BB962C8B-B14F-4D97-AF65-F5344CB8AC3E}">
        <p14:creationId xmlns:p14="http://schemas.microsoft.com/office/powerpoint/2010/main" val="1574519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p:txBody>
          <a:bodyPr>
            <a:normAutofit/>
          </a:bodyPr>
          <a:lstStyle/>
          <a:p>
            <a:r>
              <a:rPr lang="en-US" sz="3600" dirty="0"/>
              <a:t>LCQ 2: Contingency Tables</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838200" y="1495424"/>
            <a:ext cx="10515600" cy="5362575"/>
          </a:xfrm>
        </p:spPr>
        <p:txBody>
          <a:bodyPr>
            <a:normAutofit/>
          </a:bodyPr>
          <a:lstStyle/>
          <a:p>
            <a:pPr marL="0" indent="0">
              <a:buNone/>
            </a:pPr>
            <a:r>
              <a:rPr lang="en-US" sz="2000" dirty="0"/>
              <a:t>Answer the following questions using the Contingency Table below:</a:t>
            </a:r>
          </a:p>
          <a:p>
            <a:endParaRPr lang="en-US" sz="2000" dirty="0"/>
          </a:p>
          <a:p>
            <a:endParaRPr lang="en-US" sz="2000" dirty="0"/>
          </a:p>
          <a:p>
            <a:endParaRPr lang="en-US" sz="2000" dirty="0"/>
          </a:p>
          <a:p>
            <a:endParaRPr lang="en-US" sz="2000" dirty="0"/>
          </a:p>
          <a:p>
            <a:pPr marL="0" indent="0">
              <a:buNone/>
            </a:pPr>
            <a:r>
              <a:rPr lang="en-US" sz="1600" dirty="0"/>
              <a:t>a) What is the probability a student has Poor attendance AND is a Chemistry major?</a:t>
            </a:r>
          </a:p>
          <a:p>
            <a:pPr marL="0" indent="0">
              <a:buNone/>
            </a:pPr>
            <a:endParaRPr lang="en-US" sz="1600" dirty="0"/>
          </a:p>
          <a:p>
            <a:pPr marL="0" indent="0">
              <a:buNone/>
            </a:pPr>
            <a:r>
              <a:rPr lang="en-US" sz="1600" dirty="0"/>
              <a:t>b) What is the probability a student is NOT an Art major who has perfect attendance? NOT (Art AND Perfect)</a:t>
            </a:r>
          </a:p>
          <a:p>
            <a:pPr marL="342900" indent="-342900">
              <a:buAutoNum type="alphaLcParenR"/>
            </a:pPr>
            <a:endParaRPr lang="en-US" sz="1600" dirty="0"/>
          </a:p>
          <a:p>
            <a:pPr marL="0" indent="0">
              <a:buNone/>
            </a:pPr>
            <a:r>
              <a:rPr lang="en-US" sz="1600" dirty="0"/>
              <a:t>c) How many students are Statistics majors or have Good attendance?</a:t>
            </a:r>
          </a:p>
          <a:p>
            <a:pPr marL="342900" indent="-342900">
              <a:buAutoNum type="alphaLcParenR"/>
            </a:pPr>
            <a:endParaRPr lang="en-US" sz="1600" dirty="0"/>
          </a:p>
          <a:p>
            <a:pPr marL="0" indent="0">
              <a:buNone/>
            </a:pPr>
            <a:r>
              <a:rPr lang="en-US" sz="1600" dirty="0"/>
              <a:t>d) How many students have Perfect OR Good attendance?</a:t>
            </a:r>
          </a:p>
          <a:p>
            <a:pPr marL="0" indent="0">
              <a:buNone/>
            </a:pPr>
            <a:endParaRPr lang="en-US" sz="1600" dirty="0"/>
          </a:p>
        </p:txBody>
      </p:sp>
      <p:graphicFrame>
        <p:nvGraphicFramePr>
          <p:cNvPr id="6" name="Table 5">
            <a:extLst>
              <a:ext uri="{FF2B5EF4-FFF2-40B4-BE49-F238E27FC236}">
                <a16:creationId xmlns:a16="http://schemas.microsoft.com/office/drawing/2014/main" id="{EB10561C-3171-8342-B9A4-9CF94ADD6468}"/>
              </a:ext>
            </a:extLst>
          </p:cNvPr>
          <p:cNvGraphicFramePr>
            <a:graphicFrameLocks noGrp="1"/>
          </p:cNvGraphicFramePr>
          <p:nvPr/>
        </p:nvGraphicFramePr>
        <p:xfrm>
          <a:off x="3181349" y="2058591"/>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spTree>
    <p:extLst>
      <p:ext uri="{BB962C8B-B14F-4D97-AF65-F5344CB8AC3E}">
        <p14:creationId xmlns:p14="http://schemas.microsoft.com/office/powerpoint/2010/main" val="204536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367146" y="-111723"/>
            <a:ext cx="10515600" cy="1325563"/>
          </a:xfrm>
        </p:spPr>
        <p:txBody>
          <a:bodyPr>
            <a:normAutofit/>
          </a:bodyPr>
          <a:lstStyle/>
          <a:p>
            <a:r>
              <a:rPr lang="en-US" sz="3600" dirty="0"/>
              <a:t>LCQ 2: Contingency Tables</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187038" y="1038075"/>
            <a:ext cx="5978652" cy="5819925"/>
          </a:xfrm>
        </p:spPr>
        <p:txBody>
          <a:bodyPr>
            <a:normAutofit fontScale="92500" lnSpcReduction="20000"/>
          </a:bodyPr>
          <a:lstStyle/>
          <a:p>
            <a:pPr marL="0" indent="0">
              <a:buNone/>
            </a:pPr>
            <a:r>
              <a:rPr lang="en-US" sz="1400" dirty="0"/>
              <a:t>a) What is the probability a student has Poor attendance AND is a Chemistry major?</a:t>
            </a:r>
          </a:p>
          <a:p>
            <a:pPr marL="0" indent="0">
              <a:buNone/>
            </a:pPr>
            <a:r>
              <a:rPr lang="en-US" sz="1400" i="1" dirty="0">
                <a:solidFill>
                  <a:srgbClr val="FF0000"/>
                </a:solidFill>
              </a:rPr>
              <a:t>P(Poor and Chemistry) = 30 / 435 =  0.068 </a:t>
            </a:r>
          </a:p>
          <a:p>
            <a:r>
              <a:rPr lang="en-US" sz="1400" i="1" dirty="0">
                <a:solidFill>
                  <a:srgbClr val="7030A0"/>
                </a:solidFill>
              </a:rPr>
              <a:t>Another joint probability, need to meet both criteria, Poor and Chem</a:t>
            </a:r>
          </a:p>
          <a:p>
            <a:endParaRPr lang="en-US" sz="1400" i="1" dirty="0">
              <a:solidFill>
                <a:srgbClr val="FF0000"/>
              </a:solidFill>
            </a:endParaRPr>
          </a:p>
          <a:p>
            <a:pPr marL="0" indent="0">
              <a:buNone/>
            </a:pPr>
            <a:r>
              <a:rPr lang="en-US" sz="1400" dirty="0"/>
              <a:t>b) What is the probability a student is NOT an Art major who has perfect attendance? NOT (Art AND Perfect)</a:t>
            </a:r>
          </a:p>
          <a:p>
            <a:pPr marL="0" indent="0">
              <a:buNone/>
            </a:pPr>
            <a:r>
              <a:rPr lang="en-US" sz="1400" i="1" dirty="0">
                <a:solidFill>
                  <a:srgbClr val="7030A0"/>
                </a:solidFill>
              </a:rPr>
              <a:t>We want everyone that is NOT (Perfect and Art) → Start with everyone, 435 and take away the 40 (or add everyone except the 40) </a:t>
            </a:r>
          </a:p>
          <a:p>
            <a:pPr marL="0" indent="0">
              <a:buNone/>
            </a:pPr>
            <a:r>
              <a:rPr lang="en-US" sz="1400" i="1" dirty="0">
                <a:solidFill>
                  <a:srgbClr val="FF0000"/>
                </a:solidFill>
              </a:rPr>
              <a:t>P(NOT (Art and Perfect)) = (435 – 40) / 435 = 0.91</a:t>
            </a:r>
          </a:p>
          <a:p>
            <a:pPr marL="0" indent="0">
              <a:buNone/>
            </a:pPr>
            <a:r>
              <a:rPr lang="en-US" sz="1400" i="1" dirty="0">
                <a:solidFill>
                  <a:srgbClr val="7030A0"/>
                </a:solidFill>
              </a:rPr>
              <a:t>OR solve using Complement rule:</a:t>
            </a:r>
          </a:p>
          <a:p>
            <a:pPr marL="0" indent="0">
              <a:buNone/>
            </a:pPr>
            <a:r>
              <a:rPr lang="en-US" sz="1400" i="1" dirty="0">
                <a:solidFill>
                  <a:srgbClr val="FF0000"/>
                </a:solidFill>
              </a:rPr>
              <a:t>P(NOT (Art and Perfect)) = 1 – P(Art and Perfect) = 1 – 40/435 = 91%</a:t>
            </a:r>
          </a:p>
          <a:p>
            <a:r>
              <a:rPr lang="en-US" sz="1400" i="1" dirty="0">
                <a:solidFill>
                  <a:srgbClr val="7030A0"/>
                </a:solidFill>
              </a:rPr>
              <a:t>With algebra, this is the same thing as solving the first way</a:t>
            </a:r>
          </a:p>
          <a:p>
            <a:endParaRPr lang="en-US" sz="1400" i="1" dirty="0">
              <a:solidFill>
                <a:srgbClr val="7030A0"/>
              </a:solidFill>
            </a:endParaRPr>
          </a:p>
          <a:p>
            <a:pPr marL="0" indent="0">
              <a:buNone/>
            </a:pPr>
            <a:r>
              <a:rPr lang="en-US" sz="1400" dirty="0"/>
              <a:t>c) How many students are Statistics majors or have Good attendance?</a:t>
            </a:r>
          </a:p>
          <a:p>
            <a:pPr marL="0" indent="0">
              <a:buNone/>
            </a:pPr>
            <a:r>
              <a:rPr lang="en-US" sz="1400" dirty="0">
                <a:solidFill>
                  <a:srgbClr val="7030A0"/>
                </a:solidFill>
              </a:rPr>
              <a:t>We want Stats OR Good, so lets start by adding up all cells in the Stats column and Good row</a:t>
            </a:r>
          </a:p>
          <a:p>
            <a:pPr marL="0" indent="0">
              <a:buNone/>
            </a:pPr>
            <a:r>
              <a:rPr lang="en-US" sz="1400" dirty="0">
                <a:solidFill>
                  <a:srgbClr val="FF0000"/>
                </a:solidFill>
              </a:rPr>
              <a:t>Number (Stats OR Good) = Stats + Good= (100 + </a:t>
            </a:r>
            <a:r>
              <a:rPr lang="en-US" sz="1400" b="1" dirty="0">
                <a:solidFill>
                  <a:srgbClr val="FF0000"/>
                </a:solidFill>
              </a:rPr>
              <a:t>20</a:t>
            </a:r>
            <a:r>
              <a:rPr lang="en-US" sz="1400" dirty="0">
                <a:solidFill>
                  <a:srgbClr val="FF0000"/>
                </a:solidFill>
              </a:rPr>
              <a:t> + 30) + (</a:t>
            </a:r>
            <a:r>
              <a:rPr lang="en-US" sz="1400" b="1" dirty="0">
                <a:solidFill>
                  <a:srgbClr val="FF0000"/>
                </a:solidFill>
              </a:rPr>
              <a:t>20</a:t>
            </a:r>
            <a:r>
              <a:rPr lang="en-US" sz="1400" dirty="0">
                <a:solidFill>
                  <a:srgbClr val="FF0000"/>
                </a:solidFill>
              </a:rPr>
              <a:t> + 50 + 70) = 290</a:t>
            </a:r>
          </a:p>
          <a:p>
            <a:pPr marL="0" indent="0">
              <a:buNone/>
            </a:pPr>
            <a:r>
              <a:rPr lang="en-US" sz="1400" dirty="0">
                <a:solidFill>
                  <a:srgbClr val="7030A0"/>
                </a:solidFill>
              </a:rPr>
              <a:t>WRONG!! Notice we double counted the 20!! So we need to either intentionally skip them once:</a:t>
            </a:r>
            <a:endParaRPr lang="en-US" sz="1400" dirty="0">
              <a:solidFill>
                <a:srgbClr val="FF0000"/>
              </a:solidFill>
            </a:endParaRPr>
          </a:p>
          <a:p>
            <a:pPr marL="0" indent="0">
              <a:buNone/>
            </a:pPr>
            <a:r>
              <a:rPr lang="en-US" sz="1400" dirty="0">
                <a:solidFill>
                  <a:srgbClr val="FF0000"/>
                </a:solidFill>
              </a:rPr>
              <a:t>(100 + 20 + 30) + (50 + 70) = 270</a:t>
            </a:r>
          </a:p>
          <a:p>
            <a:pPr marL="0" indent="0">
              <a:buNone/>
            </a:pPr>
            <a:r>
              <a:rPr lang="en-US" sz="1400" dirty="0">
                <a:solidFill>
                  <a:srgbClr val="7030A0"/>
                </a:solidFill>
              </a:rPr>
              <a:t>OR if we add the Stats column total and the Good Row total, we need to subtract (take away) the 20!</a:t>
            </a:r>
          </a:p>
          <a:p>
            <a:pPr marL="0" indent="0">
              <a:buNone/>
            </a:pPr>
            <a:r>
              <a:rPr lang="en-US" sz="1400" dirty="0">
                <a:solidFill>
                  <a:srgbClr val="FF0000"/>
                </a:solidFill>
              </a:rPr>
              <a:t>150 + 140 – 20 = 270</a:t>
            </a:r>
          </a:p>
          <a:p>
            <a:pPr marL="0" indent="0">
              <a:buNone/>
            </a:pPr>
            <a:r>
              <a:rPr lang="en-US" sz="1400" dirty="0">
                <a:solidFill>
                  <a:srgbClr val="7030A0"/>
                </a:solidFill>
              </a:rPr>
              <a:t>Notice that the 20 is the intersection!! That’s why it was double counted at first</a:t>
            </a:r>
          </a:p>
        </p:txBody>
      </p:sp>
      <p:graphicFrame>
        <p:nvGraphicFramePr>
          <p:cNvPr id="46" name="Table 45">
            <a:extLst>
              <a:ext uri="{FF2B5EF4-FFF2-40B4-BE49-F238E27FC236}">
                <a16:creationId xmlns:a16="http://schemas.microsoft.com/office/drawing/2014/main" id="{A87D8C5E-4734-16BA-2304-82DD54807724}"/>
              </a:ext>
            </a:extLst>
          </p:cNvPr>
          <p:cNvGraphicFramePr>
            <a:graphicFrameLocks noGrp="1"/>
          </p:cNvGraphicFramePr>
          <p:nvPr>
            <p:extLst>
              <p:ext uri="{D42A27DB-BD31-4B8C-83A1-F6EECF244321}">
                <p14:modId xmlns:p14="http://schemas.microsoft.com/office/powerpoint/2010/main" val="1079802283"/>
              </p:ext>
            </p:extLst>
          </p:nvPr>
        </p:nvGraphicFramePr>
        <p:xfrm>
          <a:off x="6419726" y="824399"/>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47" name="Table 46">
            <a:extLst>
              <a:ext uri="{FF2B5EF4-FFF2-40B4-BE49-F238E27FC236}">
                <a16:creationId xmlns:a16="http://schemas.microsoft.com/office/drawing/2014/main" id="{15A83FCA-A447-216F-0DCE-C22DF799CE82}"/>
              </a:ext>
            </a:extLst>
          </p:cNvPr>
          <p:cNvGraphicFramePr>
            <a:graphicFrameLocks noGrp="1"/>
          </p:cNvGraphicFramePr>
          <p:nvPr>
            <p:extLst>
              <p:ext uri="{D42A27DB-BD31-4B8C-83A1-F6EECF244321}">
                <p14:modId xmlns:p14="http://schemas.microsoft.com/office/powerpoint/2010/main" val="3137419271"/>
              </p:ext>
            </p:extLst>
          </p:nvPr>
        </p:nvGraphicFramePr>
        <p:xfrm>
          <a:off x="6427388" y="2670968"/>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b)</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48" name="Table 47">
            <a:extLst>
              <a:ext uri="{FF2B5EF4-FFF2-40B4-BE49-F238E27FC236}">
                <a16:creationId xmlns:a16="http://schemas.microsoft.com/office/drawing/2014/main" id="{E5CB08B9-9042-7347-9A7F-38495C671FA5}"/>
              </a:ext>
            </a:extLst>
          </p:cNvPr>
          <p:cNvGraphicFramePr>
            <a:graphicFrameLocks noGrp="1"/>
          </p:cNvGraphicFramePr>
          <p:nvPr>
            <p:extLst>
              <p:ext uri="{D42A27DB-BD31-4B8C-83A1-F6EECF244321}">
                <p14:modId xmlns:p14="http://schemas.microsoft.com/office/powerpoint/2010/main" val="2710572409"/>
              </p:ext>
            </p:extLst>
          </p:nvPr>
        </p:nvGraphicFramePr>
        <p:xfrm>
          <a:off x="6451963" y="5373821"/>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c)</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sp>
        <p:nvSpPr>
          <p:cNvPr id="50" name="Rounded Rectangle 49">
            <a:extLst>
              <a:ext uri="{FF2B5EF4-FFF2-40B4-BE49-F238E27FC236}">
                <a16:creationId xmlns:a16="http://schemas.microsoft.com/office/drawing/2014/main" id="{FAE4D2F3-2DD0-5FBC-884B-F03E65B649B8}"/>
              </a:ext>
            </a:extLst>
          </p:cNvPr>
          <p:cNvSpPr/>
          <p:nvPr/>
        </p:nvSpPr>
        <p:spPr>
          <a:xfrm>
            <a:off x="8711031" y="849355"/>
            <a:ext cx="373963" cy="1041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0298AE02-CFF7-29D8-B539-58A0BBAC9E82}"/>
              </a:ext>
            </a:extLst>
          </p:cNvPr>
          <p:cNvSpPr/>
          <p:nvPr/>
        </p:nvSpPr>
        <p:spPr>
          <a:xfrm>
            <a:off x="6419724" y="1484179"/>
            <a:ext cx="3695701"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741DB5D1-33A0-D777-1D47-5738501DBA95}"/>
              </a:ext>
            </a:extLst>
          </p:cNvPr>
          <p:cNvGrpSpPr/>
          <p:nvPr/>
        </p:nvGrpSpPr>
        <p:grpSpPr>
          <a:xfrm>
            <a:off x="10331622" y="138899"/>
            <a:ext cx="1525209" cy="1551601"/>
            <a:chOff x="4297276" y="1460862"/>
            <a:chExt cx="1525209" cy="1551601"/>
          </a:xfrm>
        </p:grpSpPr>
        <p:grpSp>
          <p:nvGrpSpPr>
            <p:cNvPr id="53" name="Group 52">
              <a:extLst>
                <a:ext uri="{FF2B5EF4-FFF2-40B4-BE49-F238E27FC236}">
                  <a16:creationId xmlns:a16="http://schemas.microsoft.com/office/drawing/2014/main" id="{EB8835DC-3F78-C44A-FF35-B3A6D0843F88}"/>
                </a:ext>
              </a:extLst>
            </p:cNvPr>
            <p:cNvGrpSpPr/>
            <p:nvPr/>
          </p:nvGrpSpPr>
          <p:grpSpPr>
            <a:xfrm>
              <a:off x="4297276" y="1460862"/>
              <a:ext cx="1525209" cy="1551601"/>
              <a:chOff x="3299636" y="1781977"/>
              <a:chExt cx="1525209" cy="1551601"/>
            </a:xfrm>
          </p:grpSpPr>
          <p:sp>
            <p:nvSpPr>
              <p:cNvPr id="57" name="Oval 56">
                <a:extLst>
                  <a:ext uri="{FF2B5EF4-FFF2-40B4-BE49-F238E27FC236}">
                    <a16:creationId xmlns:a16="http://schemas.microsoft.com/office/drawing/2014/main" id="{6AFB3182-A392-B62C-E28A-245DB8E03B63}"/>
                  </a:ext>
                </a:extLst>
              </p:cNvPr>
              <p:cNvSpPr/>
              <p:nvPr/>
            </p:nvSpPr>
            <p:spPr>
              <a:xfrm>
                <a:off x="3352801" y="2008015"/>
                <a:ext cx="1472044" cy="1325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7BED1423-9B85-BBAB-0E55-11E9D385094C}"/>
                  </a:ext>
                </a:extLst>
              </p:cNvPr>
              <p:cNvSpPr/>
              <p:nvPr/>
            </p:nvSpPr>
            <p:spPr>
              <a:xfrm>
                <a:off x="3510862" y="2443833"/>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E53DFC54-4EB0-0D43-90D7-28D6145EB054}"/>
                  </a:ext>
                </a:extLst>
              </p:cNvPr>
              <p:cNvSpPr txBox="1"/>
              <p:nvPr/>
            </p:nvSpPr>
            <p:spPr>
              <a:xfrm>
                <a:off x="3529770" y="2236693"/>
                <a:ext cx="478144" cy="276999"/>
              </a:xfrm>
              <a:prstGeom prst="rect">
                <a:avLst/>
              </a:prstGeom>
              <a:noFill/>
            </p:spPr>
            <p:txBody>
              <a:bodyPr wrap="none" rtlCol="0">
                <a:spAutoFit/>
              </a:bodyPr>
              <a:lstStyle/>
              <a:p>
                <a:r>
                  <a:rPr lang="en-US" sz="1200" dirty="0">
                    <a:solidFill>
                      <a:srgbClr val="FF0000"/>
                    </a:solidFill>
                  </a:rPr>
                  <a:t>Poor</a:t>
                </a:r>
              </a:p>
            </p:txBody>
          </p:sp>
          <p:sp>
            <p:nvSpPr>
              <p:cNvPr id="60" name="TextBox 59">
                <a:extLst>
                  <a:ext uri="{FF2B5EF4-FFF2-40B4-BE49-F238E27FC236}">
                    <a16:creationId xmlns:a16="http://schemas.microsoft.com/office/drawing/2014/main" id="{4A93CDAB-2AF2-341B-33C4-C5E8AF99AF19}"/>
                  </a:ext>
                </a:extLst>
              </p:cNvPr>
              <p:cNvSpPr txBox="1"/>
              <p:nvPr/>
            </p:nvSpPr>
            <p:spPr>
              <a:xfrm>
                <a:off x="3299636" y="1781977"/>
                <a:ext cx="1523622" cy="276999"/>
              </a:xfrm>
              <a:prstGeom prst="rect">
                <a:avLst/>
              </a:prstGeom>
              <a:noFill/>
            </p:spPr>
            <p:txBody>
              <a:bodyPr wrap="none" rtlCol="0">
                <a:spAutoFit/>
              </a:bodyPr>
              <a:lstStyle/>
              <a:p>
                <a:r>
                  <a:rPr lang="en-US" sz="1200" dirty="0">
                    <a:solidFill>
                      <a:srgbClr val="0070C0"/>
                    </a:solidFill>
                  </a:rPr>
                  <a:t>Total, everyone = 435</a:t>
                </a:r>
              </a:p>
            </p:txBody>
          </p:sp>
        </p:grpSp>
        <p:sp>
          <p:nvSpPr>
            <p:cNvPr id="54" name="Oval 53">
              <a:extLst>
                <a:ext uri="{FF2B5EF4-FFF2-40B4-BE49-F238E27FC236}">
                  <a16:creationId xmlns:a16="http://schemas.microsoft.com/office/drawing/2014/main" id="{B7705655-461E-6EB3-8901-DDE8814F2EF0}"/>
                </a:ext>
              </a:extLst>
            </p:cNvPr>
            <p:cNvSpPr/>
            <p:nvPr/>
          </p:nvSpPr>
          <p:spPr>
            <a:xfrm>
              <a:off x="4763629" y="2133999"/>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04A5E974-2545-A544-1632-0A7B96DB71DF}"/>
                </a:ext>
              </a:extLst>
            </p:cNvPr>
            <p:cNvSpPr txBox="1"/>
            <p:nvPr/>
          </p:nvSpPr>
          <p:spPr>
            <a:xfrm>
              <a:off x="4915411" y="1921218"/>
              <a:ext cx="546945" cy="276999"/>
            </a:xfrm>
            <a:prstGeom prst="rect">
              <a:avLst/>
            </a:prstGeom>
            <a:noFill/>
          </p:spPr>
          <p:txBody>
            <a:bodyPr wrap="none" rtlCol="0">
              <a:spAutoFit/>
            </a:bodyPr>
            <a:lstStyle/>
            <a:p>
              <a:r>
                <a:rPr lang="en-US" sz="1200" dirty="0">
                  <a:solidFill>
                    <a:srgbClr val="FF0000"/>
                  </a:solidFill>
                </a:rPr>
                <a:t>Chem</a:t>
              </a:r>
            </a:p>
          </p:txBody>
        </p:sp>
        <p:sp>
          <p:nvSpPr>
            <p:cNvPr id="56" name="TextBox 55">
              <a:extLst>
                <a:ext uri="{FF2B5EF4-FFF2-40B4-BE49-F238E27FC236}">
                  <a16:creationId xmlns:a16="http://schemas.microsoft.com/office/drawing/2014/main" id="{54123318-9C62-C589-BA70-701BD1CD92BC}"/>
                </a:ext>
              </a:extLst>
            </p:cNvPr>
            <p:cNvSpPr txBox="1"/>
            <p:nvPr/>
          </p:nvSpPr>
          <p:spPr>
            <a:xfrm>
              <a:off x="4707559" y="2293448"/>
              <a:ext cx="393056" cy="338554"/>
            </a:xfrm>
            <a:prstGeom prst="rect">
              <a:avLst/>
            </a:prstGeom>
            <a:noFill/>
          </p:spPr>
          <p:txBody>
            <a:bodyPr wrap="none" rtlCol="0">
              <a:spAutoFit/>
            </a:bodyPr>
            <a:lstStyle/>
            <a:p>
              <a:r>
                <a:rPr lang="en-US" sz="1600" dirty="0">
                  <a:solidFill>
                    <a:srgbClr val="FF0000"/>
                  </a:solidFill>
                </a:rPr>
                <a:t>30</a:t>
              </a:r>
            </a:p>
          </p:txBody>
        </p:sp>
      </p:grpSp>
      <p:grpSp>
        <p:nvGrpSpPr>
          <p:cNvPr id="61" name="Group 60">
            <a:extLst>
              <a:ext uri="{FF2B5EF4-FFF2-40B4-BE49-F238E27FC236}">
                <a16:creationId xmlns:a16="http://schemas.microsoft.com/office/drawing/2014/main" id="{A42325C8-E902-3EC5-80C5-287BB1BD91CA}"/>
              </a:ext>
            </a:extLst>
          </p:cNvPr>
          <p:cNvGrpSpPr/>
          <p:nvPr/>
        </p:nvGrpSpPr>
        <p:grpSpPr>
          <a:xfrm>
            <a:off x="10331622" y="2470829"/>
            <a:ext cx="1705381" cy="1551601"/>
            <a:chOff x="3299636" y="1781977"/>
            <a:chExt cx="1705381" cy="1551601"/>
          </a:xfrm>
        </p:grpSpPr>
        <p:sp>
          <p:nvSpPr>
            <p:cNvPr id="62" name="Oval 61">
              <a:extLst>
                <a:ext uri="{FF2B5EF4-FFF2-40B4-BE49-F238E27FC236}">
                  <a16:creationId xmlns:a16="http://schemas.microsoft.com/office/drawing/2014/main" id="{2BF98FA5-D615-9145-EEEA-F593E5AAA439}"/>
                </a:ext>
              </a:extLst>
            </p:cNvPr>
            <p:cNvSpPr/>
            <p:nvPr/>
          </p:nvSpPr>
          <p:spPr>
            <a:xfrm>
              <a:off x="3352801" y="2008015"/>
              <a:ext cx="1472044" cy="1325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1720053B-ABD0-5383-2561-47BBE48C5F28}"/>
                </a:ext>
              </a:extLst>
            </p:cNvPr>
            <p:cNvSpPr/>
            <p:nvPr/>
          </p:nvSpPr>
          <p:spPr>
            <a:xfrm>
              <a:off x="3914943" y="2465444"/>
              <a:ext cx="451377" cy="461665"/>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1B2E4F5A-09CC-4DDB-3979-0B1B563BC24C}"/>
                </a:ext>
              </a:extLst>
            </p:cNvPr>
            <p:cNvSpPr txBox="1"/>
            <p:nvPr/>
          </p:nvSpPr>
          <p:spPr>
            <a:xfrm>
              <a:off x="3946746" y="2557777"/>
              <a:ext cx="1058271" cy="276999"/>
            </a:xfrm>
            <a:prstGeom prst="rect">
              <a:avLst/>
            </a:prstGeom>
            <a:noFill/>
          </p:spPr>
          <p:txBody>
            <a:bodyPr wrap="square" rtlCol="0">
              <a:spAutoFit/>
            </a:bodyPr>
            <a:lstStyle/>
            <a:p>
              <a:r>
                <a:rPr lang="en-US" sz="1200" dirty="0">
                  <a:solidFill>
                    <a:srgbClr val="FF0000"/>
                  </a:solidFill>
                </a:rPr>
                <a:t>40</a:t>
              </a:r>
            </a:p>
          </p:txBody>
        </p:sp>
        <p:sp>
          <p:nvSpPr>
            <p:cNvPr id="65" name="TextBox 64">
              <a:extLst>
                <a:ext uri="{FF2B5EF4-FFF2-40B4-BE49-F238E27FC236}">
                  <a16:creationId xmlns:a16="http://schemas.microsoft.com/office/drawing/2014/main" id="{657CFCD3-C19A-146D-BD81-FCC44635BE1B}"/>
                </a:ext>
              </a:extLst>
            </p:cNvPr>
            <p:cNvSpPr txBox="1"/>
            <p:nvPr/>
          </p:nvSpPr>
          <p:spPr>
            <a:xfrm>
              <a:off x="3299636" y="1781977"/>
              <a:ext cx="1523622" cy="276999"/>
            </a:xfrm>
            <a:prstGeom prst="rect">
              <a:avLst/>
            </a:prstGeom>
            <a:noFill/>
          </p:spPr>
          <p:txBody>
            <a:bodyPr wrap="none" rtlCol="0">
              <a:spAutoFit/>
            </a:bodyPr>
            <a:lstStyle/>
            <a:p>
              <a:r>
                <a:rPr lang="en-US" sz="1200" dirty="0">
                  <a:solidFill>
                    <a:srgbClr val="0070C0"/>
                  </a:solidFill>
                </a:rPr>
                <a:t>Total, everyone = 435</a:t>
              </a:r>
            </a:p>
          </p:txBody>
        </p:sp>
      </p:grpSp>
      <p:grpSp>
        <p:nvGrpSpPr>
          <p:cNvPr id="9" name="Group 8">
            <a:extLst>
              <a:ext uri="{FF2B5EF4-FFF2-40B4-BE49-F238E27FC236}">
                <a16:creationId xmlns:a16="http://schemas.microsoft.com/office/drawing/2014/main" id="{DE240D5E-24C2-0165-0075-66575B511980}"/>
              </a:ext>
            </a:extLst>
          </p:cNvPr>
          <p:cNvGrpSpPr/>
          <p:nvPr/>
        </p:nvGrpSpPr>
        <p:grpSpPr>
          <a:xfrm>
            <a:off x="7803638" y="2912438"/>
            <a:ext cx="471600" cy="156240"/>
            <a:chOff x="7746840" y="2020865"/>
            <a:chExt cx="471600" cy="156240"/>
          </a:xfrm>
        </p:grpSpPr>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251650BC-BB05-2BE5-48D6-F518C507C772}"/>
                    </a:ext>
                  </a:extLst>
                </p14:cNvPr>
                <p14:cNvContentPartPr/>
                <p14:nvPr/>
              </p14:nvContentPartPr>
              <p14:xfrm>
                <a:off x="7786080" y="2023745"/>
                <a:ext cx="432360" cy="131040"/>
              </p14:xfrm>
            </p:contentPart>
          </mc:Choice>
          <mc:Fallback xmlns="">
            <p:pic>
              <p:nvPicPr>
                <p:cNvPr id="7" name="Ink 6">
                  <a:extLst>
                    <a:ext uri="{FF2B5EF4-FFF2-40B4-BE49-F238E27FC236}">
                      <a16:creationId xmlns:a16="http://schemas.microsoft.com/office/drawing/2014/main" id="{251650BC-BB05-2BE5-48D6-F518C507C772}"/>
                    </a:ext>
                  </a:extLst>
                </p:cNvPr>
                <p:cNvPicPr/>
                <p:nvPr/>
              </p:nvPicPr>
              <p:blipFill>
                <a:blip r:embed="rId3"/>
                <a:stretch>
                  <a:fillRect/>
                </a:stretch>
              </p:blipFill>
              <p:spPr>
                <a:xfrm>
                  <a:off x="7777080" y="2014745"/>
                  <a:ext cx="450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2A846B3-ECF8-E3EB-F00E-B1E9F856E170}"/>
                    </a:ext>
                  </a:extLst>
                </p14:cNvPr>
                <p14:cNvContentPartPr/>
                <p14:nvPr/>
              </p14:nvContentPartPr>
              <p14:xfrm>
                <a:off x="7746840" y="2020865"/>
                <a:ext cx="428400" cy="156240"/>
              </p14:xfrm>
            </p:contentPart>
          </mc:Choice>
          <mc:Fallback xmlns="">
            <p:pic>
              <p:nvPicPr>
                <p:cNvPr id="8" name="Ink 7">
                  <a:extLst>
                    <a:ext uri="{FF2B5EF4-FFF2-40B4-BE49-F238E27FC236}">
                      <a16:creationId xmlns:a16="http://schemas.microsoft.com/office/drawing/2014/main" id="{72A846B3-ECF8-E3EB-F00E-B1E9F856E170}"/>
                    </a:ext>
                  </a:extLst>
                </p:cNvPr>
                <p:cNvPicPr/>
                <p:nvPr/>
              </p:nvPicPr>
              <p:blipFill>
                <a:blip r:embed="rId5"/>
                <a:stretch>
                  <a:fillRect/>
                </a:stretch>
              </p:blipFill>
              <p:spPr>
                <a:xfrm>
                  <a:off x="7737840" y="2011886"/>
                  <a:ext cx="446040" cy="173839"/>
                </a:xfrm>
                <a:prstGeom prst="rect">
                  <a:avLst/>
                </a:prstGeom>
              </p:spPr>
            </p:pic>
          </mc:Fallback>
        </mc:AlternateContent>
      </p:grpSp>
      <p:sp>
        <p:nvSpPr>
          <p:cNvPr id="74" name="Rounded Rectangle 73">
            <a:extLst>
              <a:ext uri="{FF2B5EF4-FFF2-40B4-BE49-F238E27FC236}">
                <a16:creationId xmlns:a16="http://schemas.microsoft.com/office/drawing/2014/main" id="{3B88BFD1-1BE0-5503-28EE-C1035FC5E351}"/>
              </a:ext>
            </a:extLst>
          </p:cNvPr>
          <p:cNvSpPr/>
          <p:nvPr/>
        </p:nvSpPr>
        <p:spPr>
          <a:xfrm>
            <a:off x="7150522" y="5358987"/>
            <a:ext cx="373963" cy="1041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F6B899BF-B4CA-18C5-A159-B4883F6BA48B}"/>
              </a:ext>
            </a:extLst>
          </p:cNvPr>
          <p:cNvSpPr/>
          <p:nvPr/>
        </p:nvSpPr>
        <p:spPr>
          <a:xfrm>
            <a:off x="6458670" y="5835813"/>
            <a:ext cx="3695701"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5D8490F7-9980-6C40-3495-166CA4D91ECB}"/>
              </a:ext>
            </a:extLst>
          </p:cNvPr>
          <p:cNvGrpSpPr/>
          <p:nvPr/>
        </p:nvGrpSpPr>
        <p:grpSpPr>
          <a:xfrm>
            <a:off x="10277295" y="5079757"/>
            <a:ext cx="1525209" cy="1551601"/>
            <a:chOff x="4297276" y="1460862"/>
            <a:chExt cx="1525209" cy="1551601"/>
          </a:xfrm>
        </p:grpSpPr>
        <p:grpSp>
          <p:nvGrpSpPr>
            <p:cNvPr id="34" name="Group 33">
              <a:extLst>
                <a:ext uri="{FF2B5EF4-FFF2-40B4-BE49-F238E27FC236}">
                  <a16:creationId xmlns:a16="http://schemas.microsoft.com/office/drawing/2014/main" id="{11315D06-3E87-4B06-DC9B-3E64848C735C}"/>
                </a:ext>
              </a:extLst>
            </p:cNvPr>
            <p:cNvGrpSpPr/>
            <p:nvPr/>
          </p:nvGrpSpPr>
          <p:grpSpPr>
            <a:xfrm>
              <a:off x="4297276" y="1460862"/>
              <a:ext cx="1525209" cy="1551601"/>
              <a:chOff x="3299636" y="1781977"/>
              <a:chExt cx="1525209" cy="1551601"/>
            </a:xfrm>
          </p:grpSpPr>
          <p:sp>
            <p:nvSpPr>
              <p:cNvPr id="38" name="Oval 37">
                <a:extLst>
                  <a:ext uri="{FF2B5EF4-FFF2-40B4-BE49-F238E27FC236}">
                    <a16:creationId xmlns:a16="http://schemas.microsoft.com/office/drawing/2014/main" id="{294BE042-E6F0-3102-291E-408AB47748F5}"/>
                  </a:ext>
                </a:extLst>
              </p:cNvPr>
              <p:cNvSpPr/>
              <p:nvPr/>
            </p:nvSpPr>
            <p:spPr>
              <a:xfrm>
                <a:off x="3352801" y="2008015"/>
                <a:ext cx="1472044" cy="1325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9458D725-B3D6-00ED-529B-B8207DFABA67}"/>
                  </a:ext>
                </a:extLst>
              </p:cNvPr>
              <p:cNvSpPr/>
              <p:nvPr/>
            </p:nvSpPr>
            <p:spPr>
              <a:xfrm>
                <a:off x="3510862" y="2443833"/>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84CB2658-9B1A-45B9-6D4D-ECF56D8C69A3}"/>
                  </a:ext>
                </a:extLst>
              </p:cNvPr>
              <p:cNvSpPr txBox="1"/>
              <p:nvPr/>
            </p:nvSpPr>
            <p:spPr>
              <a:xfrm>
                <a:off x="3529770" y="2236693"/>
                <a:ext cx="489173" cy="276999"/>
              </a:xfrm>
              <a:prstGeom prst="rect">
                <a:avLst/>
              </a:prstGeom>
              <a:noFill/>
            </p:spPr>
            <p:txBody>
              <a:bodyPr wrap="none" rtlCol="0">
                <a:spAutoFit/>
              </a:bodyPr>
              <a:lstStyle/>
              <a:p>
                <a:r>
                  <a:rPr lang="en-US" sz="1200" dirty="0">
                    <a:solidFill>
                      <a:srgbClr val="FF0000"/>
                    </a:solidFill>
                  </a:rPr>
                  <a:t>Stats</a:t>
                </a:r>
              </a:p>
            </p:txBody>
          </p:sp>
          <p:sp>
            <p:nvSpPr>
              <p:cNvPr id="41" name="TextBox 40">
                <a:extLst>
                  <a:ext uri="{FF2B5EF4-FFF2-40B4-BE49-F238E27FC236}">
                    <a16:creationId xmlns:a16="http://schemas.microsoft.com/office/drawing/2014/main" id="{BF5A2B45-F87F-04A2-F2CA-9302853460EA}"/>
                  </a:ext>
                </a:extLst>
              </p:cNvPr>
              <p:cNvSpPr txBox="1"/>
              <p:nvPr/>
            </p:nvSpPr>
            <p:spPr>
              <a:xfrm>
                <a:off x="3299636" y="1781977"/>
                <a:ext cx="1523622" cy="276999"/>
              </a:xfrm>
              <a:prstGeom prst="rect">
                <a:avLst/>
              </a:prstGeom>
              <a:noFill/>
            </p:spPr>
            <p:txBody>
              <a:bodyPr wrap="none" rtlCol="0">
                <a:spAutoFit/>
              </a:bodyPr>
              <a:lstStyle/>
              <a:p>
                <a:r>
                  <a:rPr lang="en-US" sz="1200" dirty="0">
                    <a:solidFill>
                      <a:srgbClr val="0070C0"/>
                    </a:solidFill>
                  </a:rPr>
                  <a:t>Total, everyone = 435</a:t>
                </a:r>
              </a:p>
            </p:txBody>
          </p:sp>
        </p:grpSp>
        <p:sp>
          <p:nvSpPr>
            <p:cNvPr id="35" name="Oval 34">
              <a:extLst>
                <a:ext uri="{FF2B5EF4-FFF2-40B4-BE49-F238E27FC236}">
                  <a16:creationId xmlns:a16="http://schemas.microsoft.com/office/drawing/2014/main" id="{C7FEABC6-8585-A5CC-1662-4C2AE2AF59CF}"/>
                </a:ext>
              </a:extLst>
            </p:cNvPr>
            <p:cNvSpPr/>
            <p:nvPr/>
          </p:nvSpPr>
          <p:spPr>
            <a:xfrm>
              <a:off x="4763629" y="2133999"/>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F24F18D8-C448-58BB-427A-20442C051B49}"/>
                </a:ext>
              </a:extLst>
            </p:cNvPr>
            <p:cNvSpPr txBox="1"/>
            <p:nvPr/>
          </p:nvSpPr>
          <p:spPr>
            <a:xfrm>
              <a:off x="4915411" y="1921218"/>
              <a:ext cx="526106" cy="276999"/>
            </a:xfrm>
            <a:prstGeom prst="rect">
              <a:avLst/>
            </a:prstGeom>
            <a:noFill/>
          </p:spPr>
          <p:txBody>
            <a:bodyPr wrap="none" rtlCol="0">
              <a:spAutoFit/>
            </a:bodyPr>
            <a:lstStyle/>
            <a:p>
              <a:r>
                <a:rPr lang="en-US" sz="1200" dirty="0">
                  <a:solidFill>
                    <a:srgbClr val="FF0000"/>
                  </a:solidFill>
                </a:rPr>
                <a:t>Good</a:t>
              </a:r>
            </a:p>
          </p:txBody>
        </p:sp>
        <p:sp>
          <p:nvSpPr>
            <p:cNvPr id="37" name="TextBox 36">
              <a:extLst>
                <a:ext uri="{FF2B5EF4-FFF2-40B4-BE49-F238E27FC236}">
                  <a16:creationId xmlns:a16="http://schemas.microsoft.com/office/drawing/2014/main" id="{531B23B1-E323-EA62-8EB7-C6A8CB863674}"/>
                </a:ext>
              </a:extLst>
            </p:cNvPr>
            <p:cNvSpPr txBox="1"/>
            <p:nvPr/>
          </p:nvSpPr>
          <p:spPr>
            <a:xfrm>
              <a:off x="4707559" y="2293448"/>
              <a:ext cx="393056" cy="338554"/>
            </a:xfrm>
            <a:prstGeom prst="rect">
              <a:avLst/>
            </a:prstGeom>
            <a:noFill/>
          </p:spPr>
          <p:txBody>
            <a:bodyPr wrap="none" rtlCol="0">
              <a:spAutoFit/>
            </a:bodyPr>
            <a:lstStyle/>
            <a:p>
              <a:r>
                <a:rPr lang="en-US" sz="1600" dirty="0">
                  <a:solidFill>
                    <a:srgbClr val="FF0000"/>
                  </a:solidFill>
                </a:rPr>
                <a:t>20</a:t>
              </a:r>
            </a:p>
          </p:txBody>
        </p:sp>
      </p:grpSp>
    </p:spTree>
    <p:extLst>
      <p:ext uri="{BB962C8B-B14F-4D97-AF65-F5344CB8AC3E}">
        <p14:creationId xmlns:p14="http://schemas.microsoft.com/office/powerpoint/2010/main" val="2478939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DF0B-811F-DA45-A5F7-2B78F7B9FFE3}"/>
              </a:ext>
            </a:extLst>
          </p:cNvPr>
          <p:cNvSpPr>
            <a:spLocks noGrp="1"/>
          </p:cNvSpPr>
          <p:nvPr>
            <p:ph type="title"/>
          </p:nvPr>
        </p:nvSpPr>
        <p:spPr>
          <a:xfrm>
            <a:off x="367146" y="-111723"/>
            <a:ext cx="10515600" cy="1325563"/>
          </a:xfrm>
        </p:spPr>
        <p:txBody>
          <a:bodyPr>
            <a:normAutofit/>
          </a:bodyPr>
          <a:lstStyle/>
          <a:p>
            <a:r>
              <a:rPr lang="en-US" sz="3600" dirty="0"/>
              <a:t>LCQ 2: Contingency Tables</a:t>
            </a:r>
          </a:p>
        </p:txBody>
      </p:sp>
      <p:sp>
        <p:nvSpPr>
          <p:cNvPr id="3" name="Content Placeholder 2">
            <a:extLst>
              <a:ext uri="{FF2B5EF4-FFF2-40B4-BE49-F238E27FC236}">
                <a16:creationId xmlns:a16="http://schemas.microsoft.com/office/drawing/2014/main" id="{2F4C768B-94E4-B145-A575-8783C0276525}"/>
              </a:ext>
            </a:extLst>
          </p:cNvPr>
          <p:cNvSpPr>
            <a:spLocks noGrp="1"/>
          </p:cNvSpPr>
          <p:nvPr>
            <p:ph idx="1"/>
          </p:nvPr>
        </p:nvSpPr>
        <p:spPr>
          <a:xfrm>
            <a:off x="187038" y="1038075"/>
            <a:ext cx="5978652" cy="5819925"/>
          </a:xfrm>
        </p:spPr>
        <p:txBody>
          <a:bodyPr>
            <a:normAutofit/>
          </a:bodyPr>
          <a:lstStyle/>
          <a:p>
            <a:pPr marL="0" indent="0">
              <a:buNone/>
            </a:pPr>
            <a:r>
              <a:rPr lang="en-US" sz="1600" dirty="0"/>
              <a:t>d) How many students have Chem OR Poor attendance?</a:t>
            </a:r>
          </a:p>
          <a:p>
            <a:pPr marL="0" indent="0">
              <a:buNone/>
            </a:pPr>
            <a:r>
              <a:rPr lang="en-US" sz="1600" dirty="0">
                <a:solidFill>
                  <a:srgbClr val="7030A0"/>
                </a:solidFill>
              </a:rPr>
              <a:t>Same strategy as part e!</a:t>
            </a:r>
          </a:p>
          <a:p>
            <a:pPr marL="0" indent="0">
              <a:buNone/>
            </a:pPr>
            <a:r>
              <a:rPr lang="en-US" sz="1600" dirty="0">
                <a:solidFill>
                  <a:srgbClr val="FF0000"/>
                </a:solidFill>
              </a:rPr>
              <a:t>Number Chem OR Poor = (80 + 70 + 30) + (15 + 30) = 225 </a:t>
            </a:r>
            <a:r>
              <a:rPr lang="en-US" sz="1600" dirty="0">
                <a:solidFill>
                  <a:srgbClr val="FF0000"/>
                </a:solidFill>
                <a:sym typeface="Wingdings" pitchFamily="2" charset="2"/>
              </a:rPr>
              <a:t> Probability = 225 / 435 = 52%</a:t>
            </a:r>
            <a:endParaRPr lang="en-US" sz="1600" dirty="0">
              <a:solidFill>
                <a:srgbClr val="FF0000"/>
              </a:solidFill>
            </a:endParaRPr>
          </a:p>
          <a:p>
            <a:pPr marL="0" indent="0">
              <a:buNone/>
            </a:pPr>
            <a:r>
              <a:rPr lang="en-US" sz="1600" dirty="0">
                <a:solidFill>
                  <a:srgbClr val="FF0000"/>
                </a:solidFill>
              </a:rPr>
              <a:t>                                          = 180 + 75 - 30 = 225</a:t>
            </a:r>
          </a:p>
          <a:p>
            <a:pPr marL="0" indent="0">
              <a:buNone/>
            </a:pPr>
            <a:r>
              <a:rPr lang="en-US" sz="1600" dirty="0">
                <a:solidFill>
                  <a:srgbClr val="7030A0"/>
                </a:solidFill>
                <a:sym typeface="Wingdings" pitchFamily="2" charset="2"/>
              </a:rPr>
              <a:t>Don’t double count the 30</a:t>
            </a:r>
          </a:p>
          <a:p>
            <a:pPr marL="0" indent="0">
              <a:buNone/>
            </a:pPr>
            <a:endParaRPr lang="en-US" sz="1600" dirty="0">
              <a:solidFill>
                <a:srgbClr val="7030A0"/>
              </a:solidFill>
              <a:sym typeface="Wingdings" pitchFamily="2" charset="2"/>
            </a:endParaRPr>
          </a:p>
          <a:p>
            <a:pPr marL="0" indent="0">
              <a:buNone/>
            </a:pPr>
            <a:r>
              <a:rPr lang="en-US" sz="1600" dirty="0"/>
              <a:t>e) How many students have Perfect OR Good attendance?</a:t>
            </a:r>
          </a:p>
          <a:p>
            <a:pPr marL="0" indent="0">
              <a:buNone/>
            </a:pPr>
            <a:r>
              <a:rPr lang="en-US" sz="1600" i="1" dirty="0">
                <a:solidFill>
                  <a:srgbClr val="FF0000"/>
                </a:solidFill>
              </a:rPr>
              <a:t>Number Perfect OR Good = 220 + 140 = 360</a:t>
            </a:r>
          </a:p>
          <a:p>
            <a:pPr marL="0" indent="0">
              <a:buNone/>
            </a:pPr>
            <a:r>
              <a:rPr lang="en-US" sz="1600" i="1" dirty="0">
                <a:solidFill>
                  <a:srgbClr val="7030A0"/>
                </a:solidFill>
              </a:rPr>
              <a:t>We don’t have to subtract anything because there is no intersection / overlap (so no double counting)!</a:t>
            </a:r>
          </a:p>
          <a:p>
            <a:pPr marL="0" indent="0">
              <a:buNone/>
            </a:pPr>
            <a:endParaRPr lang="en-US" sz="1600" dirty="0">
              <a:solidFill>
                <a:srgbClr val="FF0000"/>
              </a:solidFill>
            </a:endParaRPr>
          </a:p>
        </p:txBody>
      </p:sp>
      <p:graphicFrame>
        <p:nvGraphicFramePr>
          <p:cNvPr id="76" name="Table 75">
            <a:extLst>
              <a:ext uri="{FF2B5EF4-FFF2-40B4-BE49-F238E27FC236}">
                <a16:creationId xmlns:a16="http://schemas.microsoft.com/office/drawing/2014/main" id="{B4EACEBC-29DC-44BC-C5C7-B430D0D919C0}"/>
              </a:ext>
            </a:extLst>
          </p:cNvPr>
          <p:cNvGraphicFramePr>
            <a:graphicFrameLocks noGrp="1"/>
          </p:cNvGraphicFramePr>
          <p:nvPr>
            <p:extLst>
              <p:ext uri="{D42A27DB-BD31-4B8C-83A1-F6EECF244321}">
                <p14:modId xmlns:p14="http://schemas.microsoft.com/office/powerpoint/2010/main" val="2698717041"/>
              </p:ext>
            </p:extLst>
          </p:nvPr>
        </p:nvGraphicFramePr>
        <p:xfrm>
          <a:off x="6534069" y="3368380"/>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graphicFrame>
        <p:nvGraphicFramePr>
          <p:cNvPr id="77" name="Table 76">
            <a:extLst>
              <a:ext uri="{FF2B5EF4-FFF2-40B4-BE49-F238E27FC236}">
                <a16:creationId xmlns:a16="http://schemas.microsoft.com/office/drawing/2014/main" id="{5AF96369-861D-1E7B-6633-7F05FF7EC894}"/>
              </a:ext>
            </a:extLst>
          </p:cNvPr>
          <p:cNvGraphicFramePr>
            <a:graphicFrameLocks noGrp="1"/>
          </p:cNvGraphicFramePr>
          <p:nvPr>
            <p:extLst>
              <p:ext uri="{D42A27DB-BD31-4B8C-83A1-F6EECF244321}">
                <p14:modId xmlns:p14="http://schemas.microsoft.com/office/powerpoint/2010/main" val="3722749358"/>
              </p:ext>
            </p:extLst>
          </p:nvPr>
        </p:nvGraphicFramePr>
        <p:xfrm>
          <a:off x="6208824" y="1075030"/>
          <a:ext cx="3695701" cy="1041400"/>
        </p:xfrm>
        <a:graphic>
          <a:graphicData uri="http://schemas.openxmlformats.org/drawingml/2006/table">
            <a:tbl>
              <a:tblPr/>
              <a:tblGrid>
                <a:gridCol w="608033">
                  <a:extLst>
                    <a:ext uri="{9D8B030D-6E8A-4147-A177-3AD203B41FA5}">
                      <a16:colId xmlns:a16="http://schemas.microsoft.com/office/drawing/2014/main" val="1282540822"/>
                    </a:ext>
                  </a:extLst>
                </a:gridCol>
                <a:gridCol w="608033">
                  <a:extLst>
                    <a:ext uri="{9D8B030D-6E8A-4147-A177-3AD203B41FA5}">
                      <a16:colId xmlns:a16="http://schemas.microsoft.com/office/drawing/2014/main" val="2213994961"/>
                    </a:ext>
                  </a:extLst>
                </a:gridCol>
                <a:gridCol w="826545">
                  <a:extLst>
                    <a:ext uri="{9D8B030D-6E8A-4147-A177-3AD203B41FA5}">
                      <a16:colId xmlns:a16="http://schemas.microsoft.com/office/drawing/2014/main" val="686975452"/>
                    </a:ext>
                  </a:extLst>
                </a:gridCol>
                <a:gridCol w="826545">
                  <a:extLst>
                    <a:ext uri="{9D8B030D-6E8A-4147-A177-3AD203B41FA5}">
                      <a16:colId xmlns:a16="http://schemas.microsoft.com/office/drawing/2014/main" val="1387072946"/>
                    </a:ext>
                  </a:extLst>
                </a:gridCol>
                <a:gridCol w="826545">
                  <a:extLst>
                    <a:ext uri="{9D8B030D-6E8A-4147-A177-3AD203B41FA5}">
                      <a16:colId xmlns:a16="http://schemas.microsoft.com/office/drawing/2014/main" val="3296382575"/>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 </a:t>
                      </a:r>
                      <a:r>
                        <a:rPr lang="en-US" sz="1200" b="1" i="0" u="none" strike="noStrike" dirty="0">
                          <a:solidFill>
                            <a:schemeClr val="bg1"/>
                          </a:solidFill>
                          <a:effectLst/>
                          <a:latin typeface="Calibri" panose="020F0502020204030204" pitchFamily="34" charset="0"/>
                        </a:rPr>
                        <a:t>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sz="1200" b="1" i="0" u="none" strike="noStrike" dirty="0">
                          <a:solidFill>
                            <a:srgbClr val="000000"/>
                          </a:solidFill>
                          <a:effectLst/>
                          <a:latin typeface="Calibri" panose="020F0502020204030204" pitchFamily="34" charset="0"/>
                        </a:rPr>
                        <a:t>Statistics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Chemistry</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134858"/>
                  </a:ext>
                </a:extLst>
              </a:tr>
              <a:tr h="203200">
                <a:tc>
                  <a:txBody>
                    <a:bodyPr/>
                    <a:lstStyle/>
                    <a:p>
                      <a:pPr algn="ctr" fontAlgn="ctr"/>
                      <a:r>
                        <a:rPr lang="en-US" sz="1200" b="1" i="0" u="none" strike="noStrike" dirty="0">
                          <a:solidFill>
                            <a:srgbClr val="000000"/>
                          </a:solidFill>
                          <a:effectLst/>
                          <a:latin typeface="Calibri" panose="020F0502020204030204" pitchFamily="34" charset="0"/>
                        </a:rPr>
                        <a:t>Perfect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157008"/>
                  </a:ext>
                </a:extLst>
              </a:tr>
              <a:tr h="203200">
                <a:tc>
                  <a:txBody>
                    <a:bodyPr/>
                    <a:lstStyle/>
                    <a:p>
                      <a:pPr algn="ctr" fontAlgn="ctr"/>
                      <a:r>
                        <a:rPr lang="en-US" sz="1200" b="1" i="0" u="none" strike="noStrike" dirty="0">
                          <a:solidFill>
                            <a:srgbClr val="000000"/>
                          </a:solidFill>
                          <a:effectLst/>
                          <a:latin typeface="Calibri" panose="020F0502020204030204" pitchFamily="34" charset="0"/>
                        </a:rPr>
                        <a:t>Good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140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924621"/>
                  </a:ext>
                </a:extLst>
              </a:tr>
              <a:tr h="215900">
                <a:tc>
                  <a:txBody>
                    <a:bodyPr/>
                    <a:lstStyle/>
                    <a:p>
                      <a:pPr algn="ctr" fontAlgn="ctr"/>
                      <a:r>
                        <a:rPr lang="en-US" sz="1200" b="1" i="0" u="none" strike="noStrike">
                          <a:solidFill>
                            <a:srgbClr val="000000"/>
                          </a:solidFill>
                          <a:effectLst/>
                          <a:latin typeface="Calibri" panose="020F0502020204030204" pitchFamily="34" charset="0"/>
                        </a:rPr>
                        <a:t>Poor</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2287606"/>
                  </a:ext>
                </a:extLst>
              </a:tr>
              <a:tr h="215900">
                <a:tc>
                  <a:txBody>
                    <a:bodyPr/>
                    <a:lstStyle/>
                    <a:p>
                      <a:pPr algn="ctr" fontAlgn="ctr"/>
                      <a:r>
                        <a:rPr lang="en-US" sz="1200" b="1" i="1"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180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435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24258"/>
                  </a:ext>
                </a:extLst>
              </a:tr>
            </a:tbl>
          </a:graphicData>
        </a:graphic>
      </p:graphicFrame>
      <p:sp>
        <p:nvSpPr>
          <p:cNvPr id="81" name="Rounded Rectangle 80">
            <a:extLst>
              <a:ext uri="{FF2B5EF4-FFF2-40B4-BE49-F238E27FC236}">
                <a16:creationId xmlns:a16="http://schemas.microsoft.com/office/drawing/2014/main" id="{1B2A202B-D1B3-E35C-6BAE-9FA8134CC5B4}"/>
              </a:ext>
            </a:extLst>
          </p:cNvPr>
          <p:cNvSpPr/>
          <p:nvPr/>
        </p:nvSpPr>
        <p:spPr>
          <a:xfrm>
            <a:off x="8475905" y="1115768"/>
            <a:ext cx="373963" cy="104140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AC1773B9-3A87-047C-F215-6FDC94C3596A}"/>
              </a:ext>
            </a:extLst>
          </p:cNvPr>
          <p:cNvSpPr/>
          <p:nvPr/>
        </p:nvSpPr>
        <p:spPr>
          <a:xfrm>
            <a:off x="6165690" y="1697332"/>
            <a:ext cx="3695701"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a:extLst>
              <a:ext uri="{FF2B5EF4-FFF2-40B4-BE49-F238E27FC236}">
                <a16:creationId xmlns:a16="http://schemas.microsoft.com/office/drawing/2014/main" id="{302A654D-75C1-7E93-C976-0258D8DA336E}"/>
              </a:ext>
            </a:extLst>
          </p:cNvPr>
          <p:cNvSpPr/>
          <p:nvPr/>
        </p:nvSpPr>
        <p:spPr>
          <a:xfrm>
            <a:off x="6534067" y="3614131"/>
            <a:ext cx="3695701"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50FFBE95-0C5C-4D59-D3D9-8A402C8796C7}"/>
              </a:ext>
            </a:extLst>
          </p:cNvPr>
          <p:cNvSpPr/>
          <p:nvPr/>
        </p:nvSpPr>
        <p:spPr>
          <a:xfrm>
            <a:off x="6534068" y="3812880"/>
            <a:ext cx="3695701" cy="152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AA04943-F3A5-D5B1-6115-0686AA3B67CC}"/>
              </a:ext>
            </a:extLst>
          </p:cNvPr>
          <p:cNvGrpSpPr/>
          <p:nvPr/>
        </p:nvGrpSpPr>
        <p:grpSpPr>
          <a:xfrm>
            <a:off x="10002513" y="555336"/>
            <a:ext cx="1541240" cy="1626291"/>
            <a:chOff x="10002513" y="555336"/>
            <a:chExt cx="1541240" cy="1626291"/>
          </a:xfrm>
        </p:grpSpPr>
        <p:grpSp>
          <p:nvGrpSpPr>
            <p:cNvPr id="83" name="Group 82">
              <a:extLst>
                <a:ext uri="{FF2B5EF4-FFF2-40B4-BE49-F238E27FC236}">
                  <a16:creationId xmlns:a16="http://schemas.microsoft.com/office/drawing/2014/main" id="{DAD3F7D3-4C57-8B9B-DC18-4D7BBCB5E485}"/>
                </a:ext>
              </a:extLst>
            </p:cNvPr>
            <p:cNvGrpSpPr/>
            <p:nvPr/>
          </p:nvGrpSpPr>
          <p:grpSpPr>
            <a:xfrm>
              <a:off x="10071709" y="856064"/>
              <a:ext cx="1472044" cy="1325563"/>
              <a:chOff x="4350441" y="1686900"/>
              <a:chExt cx="1472044" cy="1325563"/>
            </a:xfrm>
          </p:grpSpPr>
          <p:grpSp>
            <p:nvGrpSpPr>
              <p:cNvPr id="84" name="Group 83">
                <a:extLst>
                  <a:ext uri="{FF2B5EF4-FFF2-40B4-BE49-F238E27FC236}">
                    <a16:creationId xmlns:a16="http://schemas.microsoft.com/office/drawing/2014/main" id="{91E7E12B-3C5F-C29D-E65D-FAF5706F3B7B}"/>
                  </a:ext>
                </a:extLst>
              </p:cNvPr>
              <p:cNvGrpSpPr/>
              <p:nvPr/>
            </p:nvGrpSpPr>
            <p:grpSpPr>
              <a:xfrm>
                <a:off x="4350441" y="1686900"/>
                <a:ext cx="1472044" cy="1325563"/>
                <a:chOff x="3352801" y="2008015"/>
                <a:chExt cx="1472044" cy="1325563"/>
              </a:xfrm>
            </p:grpSpPr>
            <p:sp>
              <p:nvSpPr>
                <p:cNvPr id="88" name="Oval 87">
                  <a:extLst>
                    <a:ext uri="{FF2B5EF4-FFF2-40B4-BE49-F238E27FC236}">
                      <a16:creationId xmlns:a16="http://schemas.microsoft.com/office/drawing/2014/main" id="{EF666338-2E5B-CBF5-0327-1B80ACB88961}"/>
                    </a:ext>
                  </a:extLst>
                </p:cNvPr>
                <p:cNvSpPr/>
                <p:nvPr/>
              </p:nvSpPr>
              <p:spPr>
                <a:xfrm>
                  <a:off x="3352801" y="2008015"/>
                  <a:ext cx="1472044" cy="1325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890B1A7E-7483-275D-775C-047B7D2D44DE}"/>
                    </a:ext>
                  </a:extLst>
                </p:cNvPr>
                <p:cNvSpPr/>
                <p:nvPr/>
              </p:nvSpPr>
              <p:spPr>
                <a:xfrm>
                  <a:off x="3510862" y="2443833"/>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C22DAD97-2319-D597-6529-B14AEC0AC5C6}"/>
                    </a:ext>
                  </a:extLst>
                </p:cNvPr>
                <p:cNvSpPr txBox="1"/>
                <p:nvPr/>
              </p:nvSpPr>
              <p:spPr>
                <a:xfrm>
                  <a:off x="3529770" y="2236693"/>
                  <a:ext cx="478144" cy="276999"/>
                </a:xfrm>
                <a:prstGeom prst="rect">
                  <a:avLst/>
                </a:prstGeom>
                <a:noFill/>
              </p:spPr>
              <p:txBody>
                <a:bodyPr wrap="none" rtlCol="0">
                  <a:spAutoFit/>
                </a:bodyPr>
                <a:lstStyle/>
                <a:p>
                  <a:r>
                    <a:rPr lang="en-US" sz="1200" dirty="0">
                      <a:solidFill>
                        <a:srgbClr val="FF0000"/>
                      </a:solidFill>
                    </a:rPr>
                    <a:t>Poor</a:t>
                  </a:r>
                </a:p>
              </p:txBody>
            </p:sp>
          </p:grpSp>
          <p:sp>
            <p:nvSpPr>
              <p:cNvPr id="85" name="Oval 84">
                <a:extLst>
                  <a:ext uri="{FF2B5EF4-FFF2-40B4-BE49-F238E27FC236}">
                    <a16:creationId xmlns:a16="http://schemas.microsoft.com/office/drawing/2014/main" id="{C4D33DA0-FBF2-32BE-B187-0E2EA0B5C893}"/>
                  </a:ext>
                </a:extLst>
              </p:cNvPr>
              <p:cNvSpPr/>
              <p:nvPr/>
            </p:nvSpPr>
            <p:spPr>
              <a:xfrm>
                <a:off x="4763629" y="2133999"/>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C2C9E09-DB02-A604-CA3B-5FC259ECC14F}"/>
                  </a:ext>
                </a:extLst>
              </p:cNvPr>
              <p:cNvSpPr txBox="1"/>
              <p:nvPr/>
            </p:nvSpPr>
            <p:spPr>
              <a:xfrm>
                <a:off x="4915411" y="1921218"/>
                <a:ext cx="546945" cy="276999"/>
              </a:xfrm>
              <a:prstGeom prst="rect">
                <a:avLst/>
              </a:prstGeom>
              <a:noFill/>
            </p:spPr>
            <p:txBody>
              <a:bodyPr wrap="none" rtlCol="0">
                <a:spAutoFit/>
              </a:bodyPr>
              <a:lstStyle/>
              <a:p>
                <a:r>
                  <a:rPr lang="en-US" sz="1200" dirty="0">
                    <a:solidFill>
                      <a:srgbClr val="FF0000"/>
                    </a:solidFill>
                  </a:rPr>
                  <a:t>Chem</a:t>
                </a:r>
              </a:p>
            </p:txBody>
          </p:sp>
          <p:sp>
            <p:nvSpPr>
              <p:cNvPr id="87" name="TextBox 86">
                <a:extLst>
                  <a:ext uri="{FF2B5EF4-FFF2-40B4-BE49-F238E27FC236}">
                    <a16:creationId xmlns:a16="http://schemas.microsoft.com/office/drawing/2014/main" id="{BC7446CE-DBBE-1A87-426D-11AE29FF2E2A}"/>
                  </a:ext>
                </a:extLst>
              </p:cNvPr>
              <p:cNvSpPr txBox="1"/>
              <p:nvPr/>
            </p:nvSpPr>
            <p:spPr>
              <a:xfrm>
                <a:off x="4707559" y="2293448"/>
                <a:ext cx="393056" cy="338554"/>
              </a:xfrm>
              <a:prstGeom prst="rect">
                <a:avLst/>
              </a:prstGeom>
              <a:noFill/>
            </p:spPr>
            <p:txBody>
              <a:bodyPr wrap="none" rtlCol="0">
                <a:spAutoFit/>
              </a:bodyPr>
              <a:lstStyle/>
              <a:p>
                <a:r>
                  <a:rPr lang="en-US" sz="1600" dirty="0">
                    <a:solidFill>
                      <a:srgbClr val="FF0000"/>
                    </a:solidFill>
                  </a:rPr>
                  <a:t>30</a:t>
                </a:r>
              </a:p>
            </p:txBody>
          </p:sp>
        </p:grpSp>
        <p:sp>
          <p:nvSpPr>
            <p:cNvPr id="109" name="TextBox 108">
              <a:extLst>
                <a:ext uri="{FF2B5EF4-FFF2-40B4-BE49-F238E27FC236}">
                  <a16:creationId xmlns:a16="http://schemas.microsoft.com/office/drawing/2014/main" id="{C367112E-FA16-C836-9A6A-F814A39B22DB}"/>
                </a:ext>
              </a:extLst>
            </p:cNvPr>
            <p:cNvSpPr txBox="1"/>
            <p:nvPr/>
          </p:nvSpPr>
          <p:spPr>
            <a:xfrm>
              <a:off x="10002513" y="555336"/>
              <a:ext cx="1523622" cy="276999"/>
            </a:xfrm>
            <a:prstGeom prst="rect">
              <a:avLst/>
            </a:prstGeom>
            <a:noFill/>
          </p:spPr>
          <p:txBody>
            <a:bodyPr wrap="none" rtlCol="0">
              <a:spAutoFit/>
            </a:bodyPr>
            <a:lstStyle/>
            <a:p>
              <a:r>
                <a:rPr lang="en-US" sz="1200" dirty="0">
                  <a:solidFill>
                    <a:srgbClr val="0070C0"/>
                  </a:solidFill>
                </a:rPr>
                <a:t>Total, everyone = 435</a:t>
              </a:r>
            </a:p>
          </p:txBody>
        </p:sp>
      </p:grpSp>
      <p:grpSp>
        <p:nvGrpSpPr>
          <p:cNvPr id="15" name="Group 14">
            <a:extLst>
              <a:ext uri="{FF2B5EF4-FFF2-40B4-BE49-F238E27FC236}">
                <a16:creationId xmlns:a16="http://schemas.microsoft.com/office/drawing/2014/main" id="{41FB7BE4-7B06-5987-A7BD-9A82EB24E2D9}"/>
              </a:ext>
            </a:extLst>
          </p:cNvPr>
          <p:cNvGrpSpPr/>
          <p:nvPr/>
        </p:nvGrpSpPr>
        <p:grpSpPr>
          <a:xfrm>
            <a:off x="10484897" y="3006117"/>
            <a:ext cx="1585292" cy="1604701"/>
            <a:chOff x="10484897" y="3006117"/>
            <a:chExt cx="1585292" cy="1604701"/>
          </a:xfrm>
        </p:grpSpPr>
        <p:grpSp>
          <p:nvGrpSpPr>
            <p:cNvPr id="14" name="Group 13">
              <a:extLst>
                <a:ext uri="{FF2B5EF4-FFF2-40B4-BE49-F238E27FC236}">
                  <a16:creationId xmlns:a16="http://schemas.microsoft.com/office/drawing/2014/main" id="{A9C5EEC6-CC9C-94FD-4598-241EE00ED09F}"/>
                </a:ext>
              </a:extLst>
            </p:cNvPr>
            <p:cNvGrpSpPr/>
            <p:nvPr/>
          </p:nvGrpSpPr>
          <p:grpSpPr>
            <a:xfrm>
              <a:off x="10598145" y="3285255"/>
              <a:ext cx="1472044" cy="1325563"/>
              <a:chOff x="9160802" y="4845625"/>
              <a:chExt cx="1472044" cy="1325563"/>
            </a:xfrm>
          </p:grpSpPr>
          <p:grpSp>
            <p:nvGrpSpPr>
              <p:cNvPr id="96" name="Group 95">
                <a:extLst>
                  <a:ext uri="{FF2B5EF4-FFF2-40B4-BE49-F238E27FC236}">
                    <a16:creationId xmlns:a16="http://schemas.microsoft.com/office/drawing/2014/main" id="{0EE74728-4492-C316-5BF9-6F2010A6529B}"/>
                  </a:ext>
                </a:extLst>
              </p:cNvPr>
              <p:cNvGrpSpPr/>
              <p:nvPr/>
            </p:nvGrpSpPr>
            <p:grpSpPr>
              <a:xfrm>
                <a:off x="9160802" y="4845625"/>
                <a:ext cx="1472044" cy="1325563"/>
                <a:chOff x="4350441" y="1686900"/>
                <a:chExt cx="1472044" cy="1325563"/>
              </a:xfrm>
            </p:grpSpPr>
            <p:grpSp>
              <p:nvGrpSpPr>
                <p:cNvPr id="97" name="Group 96">
                  <a:extLst>
                    <a:ext uri="{FF2B5EF4-FFF2-40B4-BE49-F238E27FC236}">
                      <a16:creationId xmlns:a16="http://schemas.microsoft.com/office/drawing/2014/main" id="{BF50A0B9-4665-F86F-7B9B-968ECBE58098}"/>
                    </a:ext>
                  </a:extLst>
                </p:cNvPr>
                <p:cNvGrpSpPr/>
                <p:nvPr/>
              </p:nvGrpSpPr>
              <p:grpSpPr>
                <a:xfrm>
                  <a:off x="4350441" y="1686900"/>
                  <a:ext cx="1472044" cy="1325563"/>
                  <a:chOff x="3352801" y="2008015"/>
                  <a:chExt cx="1472044" cy="1325563"/>
                </a:xfrm>
              </p:grpSpPr>
              <p:sp>
                <p:nvSpPr>
                  <p:cNvPr id="101" name="Oval 100">
                    <a:extLst>
                      <a:ext uri="{FF2B5EF4-FFF2-40B4-BE49-F238E27FC236}">
                        <a16:creationId xmlns:a16="http://schemas.microsoft.com/office/drawing/2014/main" id="{9E2D305D-4D6A-326C-DCE9-5F41D785D612}"/>
                      </a:ext>
                    </a:extLst>
                  </p:cNvPr>
                  <p:cNvSpPr/>
                  <p:nvPr/>
                </p:nvSpPr>
                <p:spPr>
                  <a:xfrm>
                    <a:off x="3352801" y="2008015"/>
                    <a:ext cx="1472044" cy="1325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35B7B76F-FA2A-FFFD-FB8A-DEDA431204B8}"/>
                      </a:ext>
                    </a:extLst>
                  </p:cNvPr>
                  <p:cNvSpPr/>
                  <p:nvPr/>
                </p:nvSpPr>
                <p:spPr>
                  <a:xfrm>
                    <a:off x="3510862" y="2443833"/>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969AB1DA-AA0C-2B42-ED5F-DF500AFDA541}"/>
                      </a:ext>
                    </a:extLst>
                  </p:cNvPr>
                  <p:cNvSpPr txBox="1"/>
                  <p:nvPr/>
                </p:nvSpPr>
                <p:spPr>
                  <a:xfrm>
                    <a:off x="3529770" y="2236693"/>
                    <a:ext cx="628185" cy="276999"/>
                  </a:xfrm>
                  <a:prstGeom prst="rect">
                    <a:avLst/>
                  </a:prstGeom>
                  <a:noFill/>
                </p:spPr>
                <p:txBody>
                  <a:bodyPr wrap="none" rtlCol="0">
                    <a:spAutoFit/>
                  </a:bodyPr>
                  <a:lstStyle/>
                  <a:p>
                    <a:r>
                      <a:rPr lang="en-US" sz="1200" dirty="0">
                        <a:solidFill>
                          <a:srgbClr val="FF0000"/>
                        </a:solidFill>
                      </a:rPr>
                      <a:t>Perfect</a:t>
                    </a:r>
                  </a:p>
                </p:txBody>
              </p:sp>
            </p:grpSp>
            <p:sp>
              <p:nvSpPr>
                <p:cNvPr id="98" name="Oval 97">
                  <a:extLst>
                    <a:ext uri="{FF2B5EF4-FFF2-40B4-BE49-F238E27FC236}">
                      <a16:creationId xmlns:a16="http://schemas.microsoft.com/office/drawing/2014/main" id="{2BDA4EDF-D37F-478A-97D3-E237977B0421}"/>
                    </a:ext>
                  </a:extLst>
                </p:cNvPr>
                <p:cNvSpPr/>
                <p:nvPr/>
              </p:nvSpPr>
              <p:spPr>
                <a:xfrm>
                  <a:off x="5165493" y="2148533"/>
                  <a:ext cx="534554" cy="6076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a:extLst>
                    <a:ext uri="{FF2B5EF4-FFF2-40B4-BE49-F238E27FC236}">
                      <a16:creationId xmlns:a16="http://schemas.microsoft.com/office/drawing/2014/main" id="{0BB3AD34-9E16-7E69-F7A0-EC18116FB76B}"/>
                    </a:ext>
                  </a:extLst>
                </p:cNvPr>
                <p:cNvSpPr txBox="1"/>
                <p:nvPr/>
              </p:nvSpPr>
              <p:spPr>
                <a:xfrm>
                  <a:off x="5117799" y="1892300"/>
                  <a:ext cx="526106" cy="276999"/>
                </a:xfrm>
                <a:prstGeom prst="rect">
                  <a:avLst/>
                </a:prstGeom>
                <a:noFill/>
              </p:spPr>
              <p:txBody>
                <a:bodyPr wrap="none" rtlCol="0">
                  <a:spAutoFit/>
                </a:bodyPr>
                <a:lstStyle/>
                <a:p>
                  <a:r>
                    <a:rPr lang="en-US" sz="1200" dirty="0">
                      <a:solidFill>
                        <a:srgbClr val="FF0000"/>
                      </a:solidFill>
                    </a:rPr>
                    <a:t>Good</a:t>
                  </a:r>
                </a:p>
              </p:txBody>
            </p:sp>
            <p:sp>
              <p:nvSpPr>
                <p:cNvPr id="100" name="TextBox 99">
                  <a:extLst>
                    <a:ext uri="{FF2B5EF4-FFF2-40B4-BE49-F238E27FC236}">
                      <a16:creationId xmlns:a16="http://schemas.microsoft.com/office/drawing/2014/main" id="{34401512-97D6-6903-F46E-892EF316FC3F}"/>
                    </a:ext>
                  </a:extLst>
                </p:cNvPr>
                <p:cNvSpPr txBox="1"/>
                <p:nvPr/>
              </p:nvSpPr>
              <p:spPr>
                <a:xfrm>
                  <a:off x="4569954" y="2251978"/>
                  <a:ext cx="497252" cy="338554"/>
                </a:xfrm>
                <a:prstGeom prst="rect">
                  <a:avLst/>
                </a:prstGeom>
                <a:noFill/>
              </p:spPr>
              <p:txBody>
                <a:bodyPr wrap="none" rtlCol="0">
                  <a:spAutoFit/>
                </a:bodyPr>
                <a:lstStyle/>
                <a:p>
                  <a:r>
                    <a:rPr lang="en-US" sz="1600" dirty="0">
                      <a:solidFill>
                        <a:srgbClr val="FF0000"/>
                      </a:solidFill>
                    </a:rPr>
                    <a:t>220</a:t>
                  </a:r>
                </a:p>
              </p:txBody>
            </p:sp>
          </p:grpSp>
          <p:sp>
            <p:nvSpPr>
              <p:cNvPr id="108" name="TextBox 107">
                <a:extLst>
                  <a:ext uri="{FF2B5EF4-FFF2-40B4-BE49-F238E27FC236}">
                    <a16:creationId xmlns:a16="http://schemas.microsoft.com/office/drawing/2014/main" id="{AF45B5DD-603F-815E-ED11-0AF15F61DAA5}"/>
                  </a:ext>
                </a:extLst>
              </p:cNvPr>
              <p:cNvSpPr txBox="1"/>
              <p:nvPr/>
            </p:nvSpPr>
            <p:spPr>
              <a:xfrm>
                <a:off x="9957014" y="5410703"/>
                <a:ext cx="497252" cy="338554"/>
              </a:xfrm>
              <a:prstGeom prst="rect">
                <a:avLst/>
              </a:prstGeom>
              <a:noFill/>
            </p:spPr>
            <p:txBody>
              <a:bodyPr wrap="none" rtlCol="0">
                <a:spAutoFit/>
              </a:bodyPr>
              <a:lstStyle/>
              <a:p>
                <a:r>
                  <a:rPr lang="en-US" sz="1600" dirty="0">
                    <a:solidFill>
                      <a:srgbClr val="FF0000"/>
                    </a:solidFill>
                  </a:rPr>
                  <a:t>140</a:t>
                </a:r>
              </a:p>
            </p:txBody>
          </p:sp>
        </p:grpSp>
        <p:sp>
          <p:nvSpPr>
            <p:cNvPr id="110" name="TextBox 109">
              <a:extLst>
                <a:ext uri="{FF2B5EF4-FFF2-40B4-BE49-F238E27FC236}">
                  <a16:creationId xmlns:a16="http://schemas.microsoft.com/office/drawing/2014/main" id="{5CE90079-34D6-995D-532F-A7467A919750}"/>
                </a:ext>
              </a:extLst>
            </p:cNvPr>
            <p:cNvSpPr txBox="1"/>
            <p:nvPr/>
          </p:nvSpPr>
          <p:spPr>
            <a:xfrm>
              <a:off x="10484897" y="3006117"/>
              <a:ext cx="1523622" cy="276999"/>
            </a:xfrm>
            <a:prstGeom prst="rect">
              <a:avLst/>
            </a:prstGeom>
            <a:noFill/>
          </p:spPr>
          <p:txBody>
            <a:bodyPr wrap="none" rtlCol="0">
              <a:spAutoFit/>
            </a:bodyPr>
            <a:lstStyle/>
            <a:p>
              <a:r>
                <a:rPr lang="en-US" sz="1200" dirty="0">
                  <a:solidFill>
                    <a:srgbClr val="0070C0"/>
                  </a:solidFill>
                </a:rPr>
                <a:t>Total, everyone = 435</a:t>
              </a:r>
            </a:p>
          </p:txBody>
        </p:sp>
      </p:grpSp>
    </p:spTree>
    <p:extLst>
      <p:ext uri="{BB962C8B-B14F-4D97-AF65-F5344CB8AC3E}">
        <p14:creationId xmlns:p14="http://schemas.microsoft.com/office/powerpoint/2010/main" val="36862972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5460</TotalTime>
  <Words>6639</Words>
  <Application>Microsoft Macintosh PowerPoint</Application>
  <PresentationFormat>Widescreen</PresentationFormat>
  <Paragraphs>1384</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Crazy Horse!</vt:lpstr>
      <vt:lpstr>Unit 4, Day 2 - Outline </vt:lpstr>
      <vt:lpstr>Review + New</vt:lpstr>
      <vt:lpstr>Contingency Tables and Types of Distributions (and Probabilities)</vt:lpstr>
      <vt:lpstr>LCQ 1: Contingency Tables</vt:lpstr>
      <vt:lpstr>LCQ 1: Contingency Tables</vt:lpstr>
      <vt:lpstr>LCQ 2: Contingency Tables</vt:lpstr>
      <vt:lpstr>LCQ 2: Contingency Tables</vt:lpstr>
      <vt:lpstr>LCQ 2: Contingency Tables</vt:lpstr>
      <vt:lpstr>General Addition Rule</vt:lpstr>
      <vt:lpstr>Mutually Exclusive Events</vt:lpstr>
      <vt:lpstr>LCQ: Addition Rule</vt:lpstr>
      <vt:lpstr>LCQ: Addition Rule</vt:lpstr>
      <vt:lpstr>LCQ: Slightly Different Questions</vt:lpstr>
      <vt:lpstr>LCQ: Slightly Different Questions</vt:lpstr>
      <vt:lpstr>Conditional (Given) Probabilities</vt:lpstr>
      <vt:lpstr>LCQ: Conditional Probability</vt:lpstr>
      <vt:lpstr>LCQ: Conditional Probability</vt:lpstr>
      <vt:lpstr>More Complicated Events</vt:lpstr>
      <vt:lpstr>Thirsty?</vt:lpstr>
      <vt:lpstr>Solving the Thirsty? Problem</vt:lpstr>
      <vt:lpstr>Steps in Developing &amp; Using a Tree Diagram</vt:lpstr>
      <vt:lpstr>Solving the Thirsty? Problem</vt:lpstr>
      <vt:lpstr>PowerPoint Presentation</vt:lpstr>
      <vt:lpstr>PowerPoint Presentation</vt:lpstr>
      <vt:lpstr>PowerPoint Presentation</vt:lpstr>
      <vt:lpstr>General Multiplication Rule</vt:lpstr>
      <vt:lpstr>LCQ: Multiplication Rule</vt:lpstr>
      <vt:lpstr>PowerPoint Presentation</vt:lpstr>
      <vt:lpstr>Another Example</vt:lpstr>
      <vt:lpstr>Independent Events</vt:lpstr>
      <vt:lpstr>LCQ: Multiplication Rule for Independent Events</vt:lpstr>
      <vt:lpstr>LCQ: Multiplication Rule for Independent Events</vt:lpstr>
      <vt:lpstr>Multiplication Rule for Independent Events</vt:lpstr>
      <vt:lpstr>“At Least One” Type Probabilities</vt:lpstr>
      <vt:lpstr>Probability Formulas and When they are used</vt:lpstr>
      <vt:lpstr>Disjoint vs. Independent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Gearhart, Colton Mr.</dc:creator>
  <cp:lastModifiedBy>Colton Gearhart</cp:lastModifiedBy>
  <cp:revision>97</cp:revision>
  <dcterms:created xsi:type="dcterms:W3CDTF">2022-01-21T06:38:27Z</dcterms:created>
  <dcterms:modified xsi:type="dcterms:W3CDTF">2023-10-29T21:54:25Z</dcterms:modified>
</cp:coreProperties>
</file>